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9" r:id="rId2"/>
    <p:sldMasterId id="2147483672" r:id="rId3"/>
    <p:sldMasterId id="2147483685" r:id="rId4"/>
    <p:sldMasterId id="2147483698" r:id="rId5"/>
    <p:sldMasterId id="2147483711" r:id="rId6"/>
  </p:sldMasterIdLst>
  <p:notesMasterIdLst>
    <p:notesMasterId r:id="rId26"/>
  </p:notesMasterIdLst>
  <p:handoutMasterIdLst>
    <p:handoutMasterId r:id="rId27"/>
  </p:handoutMasterIdLst>
  <p:sldIdLst>
    <p:sldId id="256" r:id="rId7"/>
    <p:sldId id="257" r:id="rId8"/>
    <p:sldId id="262" r:id="rId9"/>
    <p:sldId id="284" r:id="rId10"/>
    <p:sldId id="309" r:id="rId11"/>
    <p:sldId id="285" r:id="rId12"/>
    <p:sldId id="313" r:id="rId13"/>
    <p:sldId id="287" r:id="rId14"/>
    <p:sldId id="312" r:id="rId15"/>
    <p:sldId id="288" r:id="rId16"/>
    <p:sldId id="290" r:id="rId17"/>
    <p:sldId id="263" r:id="rId18"/>
    <p:sldId id="311" r:id="rId19"/>
    <p:sldId id="302" r:id="rId20"/>
    <p:sldId id="304" r:id="rId21"/>
    <p:sldId id="305" r:id="rId22"/>
    <p:sldId id="306" r:id="rId23"/>
    <p:sldId id="308" r:id="rId24"/>
    <p:sldId id="270" r:id="rId25"/>
  </p:sldIdLst>
  <p:sldSz cx="9144000" cy="5143500" type="screen16x9"/>
  <p:notesSz cx="7026275" cy="9312275"/>
  <p:embeddedFontLst>
    <p:embeddedFont>
      <p:font typeface="Wingdings 2" panose="05020102010507070707" pitchFamily="18" charset="2"/>
      <p:regular r:id="rId28"/>
    </p:embeddedFont>
    <p:embeddedFont>
      <p:font typeface="Roboto Condensed Light" panose="020B0604020202020204" charset="0"/>
      <p:regular r:id="rId29"/>
      <p:bold r:id="rId30"/>
      <p:italic r:id="rId31"/>
      <p:boldItalic r:id="rId32"/>
    </p:embeddedFont>
    <p:embeddedFont>
      <p:font typeface="Roboto Condensed"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Tw Cen MT" panose="020B0602020104020603" pitchFamily="34" charset="0"/>
      <p:regular r:id="rId41"/>
      <p:bold r:id="rId42"/>
      <p:italic r:id="rId43"/>
      <p:boldItalic r:id="rId44"/>
    </p:embeddedFont>
    <p:embeddedFont>
      <p:font typeface="Arv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D4001BF-F68E-43DB-9388-600AA68F7551}">
  <a:tblStyle styleId="{1D4001BF-F68E-43DB-9388-600AA68F755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127" autoAdjust="0"/>
  </p:normalViewPr>
  <p:slideViewPr>
    <p:cSldViewPr snapToGrid="0">
      <p:cViewPr>
        <p:scale>
          <a:sx n="106" d="100"/>
          <a:sy n="106" d="100"/>
        </p:scale>
        <p:origin x="-130" y="-1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2.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2.xml"/><Relationship Id="rId5" Type="http://schemas.microsoft.com/office/2011/relationships/chartStyle" Target="style2.xml"/><Relationship Id="rId4" Type="http://schemas.microsoft.com/office/2011/relationships/chartColorStyle" Target="colors2.xml"/></Relationships>
</file>

<file path=ppt/charts/_rels/chart5.xml.rels><?xml version="1.0" encoding="UTF-8" standalone="yes"?>
<Relationships xmlns="http://schemas.openxmlformats.org/package/2006/relationships"><Relationship Id="rId2" Type="http://schemas.openxmlformats.org/officeDocument/2006/relationships/oleObject" Target="file:///\\board-ms01\svoorhee$\My%20Documents\Budgets\BUDGET19\Budget%20Projection%2018-19%20Final.xlsx.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500000000000001E-2"/>
          <c:y val="0.32189632545931757"/>
          <c:w val="0.81388888888888888"/>
          <c:h val="0.57479476523767858"/>
        </c:manualLayout>
      </c:layout>
      <c:pie3DChart>
        <c:varyColors val="1"/>
        <c:dLbls>
          <c:dLblPos val="bestFit"/>
          <c:showLegendKey val="0"/>
          <c:showVal val="1"/>
          <c:showCatName val="0"/>
          <c:showSerName val="0"/>
          <c:showPercent val="0"/>
          <c:showBubbleSize val="0"/>
          <c:showLeaderLines val="0"/>
        </c:dLbls>
      </c:pie3DChart>
      <c:spPr>
        <a:noFill/>
        <a:ln>
          <a:noFill/>
        </a:ln>
        <a:effectLst/>
      </c:spPr>
    </c:plotArea>
    <c:legend>
      <c:legendPos val="r"/>
      <c:layout>
        <c:manualLayout>
          <c:xMode val="edge"/>
          <c:yMode val="edge"/>
          <c:x val="0.80064624916071547"/>
          <c:y val="0.1896060516020403"/>
          <c:w val="0.18785951901361167"/>
          <c:h val="0.8103939483979596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Revenue Sources </a:t>
            </a:r>
          </a:p>
        </c:rich>
      </c:tx>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1.2500000000000001E-2"/>
          <c:y val="0.32189632545931757"/>
          <c:w val="0.81388888888888888"/>
          <c:h val="0.57479476523767858"/>
        </c:manualLayout>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66748146261615304"/>
          <c:y val="4.6395394470868989E-2"/>
          <c:w val="0.31258381728332757"/>
          <c:h val="0.696385751088470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i="0" u="none" strike="noStrike" baseline="0">
                <a:solidFill>
                  <a:srgbClr val="333333"/>
                </a:solidFill>
                <a:latin typeface="Calibri"/>
                <a:ea typeface="Calibri"/>
                <a:cs typeface="Calibri"/>
              </a:defRPr>
            </a:pPr>
            <a:r>
              <a:rPr lang="en-US" sz="3200" b="1" dirty="0"/>
              <a:t>Revenue Sources </a:t>
            </a:r>
          </a:p>
        </c:rich>
      </c:tx>
      <c:layout>
        <c:manualLayout>
          <c:xMode val="edge"/>
          <c:yMode val="edge"/>
          <c:x val="0.31314352301417747"/>
          <c:y val="3.3629140312071364E-2"/>
        </c:manualLayout>
      </c:layout>
      <c:overlay val="0"/>
      <c:spPr>
        <a:noFill/>
        <a:ln w="25400">
          <a:noFill/>
        </a:ln>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1.2500000000000001E-2"/>
          <c:y val="0.32189632545931757"/>
          <c:w val="0.81388888888888888"/>
          <c:h val="0.57479476523767858"/>
        </c:manualLayout>
      </c:layout>
      <c:pie3DChart>
        <c:varyColors val="1"/>
        <c:ser>
          <c:idx val="0"/>
          <c:order val="0"/>
          <c:explosion val="4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DB5F-4620-8783-84BF6829A8A9}"/>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DB5F-4620-8783-84BF6829A8A9}"/>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DB5F-4620-8783-84BF6829A8A9}"/>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DB5F-4620-8783-84BF6829A8A9}"/>
              </c:ext>
            </c:extLst>
          </c:dPt>
          <c:dLbls>
            <c:dLbl>
              <c:idx val="0"/>
              <c:layout>
                <c:manualLayout>
                  <c:x val="4.1325240594925636E-2"/>
                  <c:y val="-3.1832531350247883E-2"/>
                </c:manualLayout>
              </c:layout>
              <c:spPr>
                <a:noFill/>
                <a:ln w="25400">
                  <a:noFill/>
                </a:ln>
              </c:spPr>
              <c:txPr>
                <a:bodyPr/>
                <a:lstStyle/>
                <a:p>
                  <a:pPr>
                    <a:defRPr sz="2000" b="0" i="0" u="none" strike="noStrike" baseline="0">
                      <a:solidFill>
                        <a:srgbClr val="333333"/>
                      </a:solidFill>
                      <a:latin typeface="Calibri"/>
                      <a:ea typeface="Calibri"/>
                      <a:cs typeface="Calibri"/>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B5F-4620-8783-84BF6829A8A9}"/>
                </c:ext>
              </c:extLst>
            </c:dLbl>
            <c:dLbl>
              <c:idx val="1"/>
              <c:layout>
                <c:manualLayout>
                  <c:x val="8.3372703412073493E-2"/>
                  <c:y val="-2.3252041411490232E-2"/>
                </c:manualLayout>
              </c:layout>
              <c:spPr>
                <a:noFill/>
                <a:ln w="25400">
                  <a:noFill/>
                </a:ln>
              </c:spPr>
              <c:txPr>
                <a:bodyPr/>
                <a:lstStyle/>
                <a:p>
                  <a:pPr>
                    <a:defRPr sz="2000" b="0" i="0" u="none" strike="noStrike" baseline="0">
                      <a:solidFill>
                        <a:srgbClr val="333333"/>
                      </a:solidFill>
                      <a:latin typeface="Calibri"/>
                      <a:ea typeface="Calibri"/>
                      <a:cs typeface="Calibri"/>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B5F-4620-8783-84BF6829A8A9}"/>
                </c:ext>
              </c:extLst>
            </c:dLbl>
            <c:dLbl>
              <c:idx val="2"/>
              <c:layout>
                <c:manualLayout>
                  <c:x val="-4.9260717410323706E-3"/>
                  <c:y val="-6.8530548264800234E-2"/>
                </c:manualLayout>
              </c:layout>
              <c:spPr>
                <a:noFill/>
                <a:ln w="25400">
                  <a:noFill/>
                </a:ln>
              </c:spPr>
              <c:txPr>
                <a:bodyPr/>
                <a:lstStyle/>
                <a:p>
                  <a:pPr>
                    <a:defRPr sz="2000" b="0" i="0" u="none" strike="noStrike" baseline="0">
                      <a:solidFill>
                        <a:srgbClr val="333333"/>
                      </a:solidFill>
                      <a:latin typeface="Calibri"/>
                      <a:ea typeface="Calibri"/>
                      <a:cs typeface="Calibri"/>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B5F-4620-8783-84BF6829A8A9}"/>
                </c:ext>
              </c:extLst>
            </c:dLbl>
            <c:dLbl>
              <c:idx val="3"/>
              <c:layout>
                <c:manualLayout>
                  <c:x val="6.5256999125109308E-2"/>
                  <c:y val="8.8542578011081993E-2"/>
                </c:manualLayout>
              </c:layout>
              <c:spPr>
                <a:noFill/>
                <a:ln w="25400">
                  <a:noFill/>
                </a:ln>
              </c:spPr>
              <c:txPr>
                <a:bodyPr/>
                <a:lstStyle/>
                <a:p>
                  <a:pPr>
                    <a:defRPr sz="2000" b="0" i="0" u="none" strike="noStrike" baseline="0">
                      <a:solidFill>
                        <a:srgbClr val="333333"/>
                      </a:solidFill>
                      <a:latin typeface="Calibri"/>
                      <a:ea typeface="Calibri"/>
                      <a:cs typeface="Calibri"/>
                    </a:defRPr>
                  </a:pPr>
                  <a:endParaRPr lang="en-US"/>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B5F-4620-8783-84BF6829A8A9}"/>
                </c:ext>
              </c:extLst>
            </c:dLbl>
            <c:spPr>
              <a:noFill/>
              <a:ln w="25400">
                <a:noFill/>
              </a:ln>
            </c:spPr>
            <c:txPr>
              <a:bodyPr wrap="square" lIns="38100" tIns="19050" rIns="38100" bIns="19050" anchor="ctr">
                <a:spAutoFit/>
              </a:bodyPr>
              <a:lstStyle/>
              <a:p>
                <a:pPr>
                  <a:defRPr sz="2000" b="0" i="0" u="none" strike="noStrike" baseline="0">
                    <a:solidFill>
                      <a:srgbClr val="333333"/>
                    </a:solidFill>
                    <a:latin typeface="Calibri"/>
                    <a:ea typeface="Calibri"/>
                    <a:cs typeface="Calibri"/>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'[Chart in Microsoft PowerPoint]Revenue Pie'!$A$4:$A$8</c:f>
              <c:strCache>
                <c:ptCount val="5"/>
                <c:pt idx="0">
                  <c:v>Fund Balance</c:v>
                </c:pt>
                <c:pt idx="1">
                  <c:v>Tax Levy</c:v>
                </c:pt>
                <c:pt idx="2">
                  <c:v>Misc. Revenue </c:v>
                </c:pt>
                <c:pt idx="3">
                  <c:v>State Aid</c:v>
                </c:pt>
                <c:pt idx="4">
                  <c:v>Special Revenue </c:v>
                </c:pt>
              </c:strCache>
            </c:strRef>
          </c:cat>
          <c:val>
            <c:numRef>
              <c:f>'[Chart in Microsoft PowerPoint]Revenue Pie'!$B$4:$B$8</c:f>
              <c:numCache>
                <c:formatCode>"$"#,##0.00_);[Red]\("$"#,##0.00\)</c:formatCode>
                <c:ptCount val="5"/>
                <c:pt idx="0" formatCode="_(&quot;$&quot;* #,##0_);_(&quot;$&quot;* \(#,##0\);_(&quot;$&quot;* &quot;-&quot;_);_(@_)">
                  <c:v>121673</c:v>
                </c:pt>
                <c:pt idx="1">
                  <c:v>2379400</c:v>
                </c:pt>
                <c:pt idx="2">
                  <c:v>28470</c:v>
                </c:pt>
                <c:pt idx="3">
                  <c:v>319288</c:v>
                </c:pt>
                <c:pt idx="4" formatCode="&quot;$&quot;#,##0_);[Red]\(&quot;$&quot;#,##0\)">
                  <c:v>44095</c:v>
                </c:pt>
              </c:numCache>
            </c:numRef>
          </c:val>
          <c:extLst xmlns:c16r2="http://schemas.microsoft.com/office/drawing/2015/06/chart">
            <c:ext xmlns:c16="http://schemas.microsoft.com/office/drawing/2014/chart" uri="{C3380CC4-5D6E-409C-BE32-E72D297353CC}">
              <c16:uniqueId val="{00000008-DB5F-4620-8783-84BF6829A8A9}"/>
            </c:ext>
          </c:extLst>
        </c:ser>
        <c:dLbls>
          <c:showLegendKey val="0"/>
          <c:showVal val="0"/>
          <c:showCatName val="0"/>
          <c:showSerName val="0"/>
          <c:showPercent val="0"/>
          <c:showBubbleSize val="0"/>
          <c:showLeaderLines val="1"/>
        </c:dLbls>
      </c:pie3DChart>
      <c:spPr>
        <a:noFill/>
        <a:ln w="25400">
          <a:noFill/>
        </a:ln>
      </c:spPr>
    </c:plotArea>
    <c:legend>
      <c:legendPos val="r"/>
      <c:legendEntry>
        <c:idx val="0"/>
        <c:txPr>
          <a:bodyPr/>
          <a:lstStyle/>
          <a:p>
            <a:pPr rtl="0">
              <a:defRPr sz="1400"/>
            </a:pPr>
            <a:endParaRPr lang="en-US"/>
          </a:p>
        </c:txPr>
      </c:legendEntry>
      <c:legendEntry>
        <c:idx val="1"/>
        <c:txPr>
          <a:bodyPr/>
          <a:lstStyle/>
          <a:p>
            <a:pPr rtl="0">
              <a:defRPr sz="1400"/>
            </a:pPr>
            <a:endParaRPr lang="en-US"/>
          </a:p>
        </c:txPr>
      </c:legendEntry>
      <c:legendEntry>
        <c:idx val="2"/>
        <c:txPr>
          <a:bodyPr/>
          <a:lstStyle/>
          <a:p>
            <a:pPr rtl="0">
              <a:defRPr sz="1400"/>
            </a:pPr>
            <a:endParaRPr lang="en-US"/>
          </a:p>
        </c:txPr>
      </c:legendEntry>
      <c:legendEntry>
        <c:idx val="3"/>
        <c:txPr>
          <a:bodyPr/>
          <a:lstStyle/>
          <a:p>
            <a:pPr rtl="0">
              <a:defRPr sz="1400"/>
            </a:pPr>
            <a:endParaRPr lang="en-US"/>
          </a:p>
        </c:txPr>
      </c:legendEntry>
      <c:legendEntry>
        <c:idx val="4"/>
        <c:txPr>
          <a:bodyPr/>
          <a:lstStyle/>
          <a:p>
            <a:pPr rtl="0">
              <a:defRPr sz="1400"/>
            </a:pPr>
            <a:endParaRPr lang="en-US"/>
          </a:p>
        </c:txPr>
      </c:legendEntry>
      <c:layout>
        <c:manualLayout>
          <c:xMode val="edge"/>
          <c:yMode val="edge"/>
          <c:x val="0.66335707971082147"/>
          <c:y val="0.15087972686728574"/>
          <c:w val="0.29163592066109717"/>
          <c:h val="0.69410887770697216"/>
        </c:manualLayout>
      </c:layout>
      <c:overlay val="0"/>
      <c:txPr>
        <a:bodyPr/>
        <a:lstStyle/>
        <a:p>
          <a:pPr rtl="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830819876329015E-5"/>
          <c:y val="0.10810367454068241"/>
          <c:w val="0.99994315693512204"/>
          <c:h val="0.62641638989439108"/>
        </c:manualLayout>
      </c:layout>
      <c:pie3DChart>
        <c:varyColors val="1"/>
        <c:dLbls>
          <c:dLblPos val="inEnd"/>
          <c:showLegendKey val="0"/>
          <c:showVal val="1"/>
          <c:showCatName val="0"/>
          <c:showSerName val="0"/>
          <c:showPercent val="0"/>
          <c:showBubbleSize val="0"/>
          <c:showLeaderLines val="0"/>
        </c:dLbls>
      </c:pie3DChart>
      <c:spPr>
        <a:noFill/>
        <a:ln>
          <a:noFill/>
        </a:ln>
        <a:effectLst/>
      </c:spPr>
    </c:plotArea>
    <c:legend>
      <c:legendPos val="b"/>
      <c:layout>
        <c:manualLayout>
          <c:xMode val="edge"/>
          <c:yMode val="edge"/>
          <c:x val="7.0882233470816139E-2"/>
          <c:y val="0.74966781496062995"/>
          <c:w val="0.92732564679415075"/>
          <c:h val="0.2503321850393701"/>
        </c:manualLayout>
      </c:layout>
      <c:overlay val="0"/>
      <c:spPr>
        <a:noFill/>
        <a:ln>
          <a:noFill/>
        </a:ln>
        <a:effectLst/>
      </c:spPr>
      <c:txPr>
        <a:bodyPr rot="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Expenditures </a:t>
            </a:r>
          </a:p>
        </c:rich>
      </c:tx>
      <c:layout>
        <c:manualLayout>
          <c:xMode val="edge"/>
          <c:yMode val="edge"/>
          <c:x val="2.665436924121482E-2"/>
          <c:y val="1.678656947551355E-2"/>
        </c:manualLayout>
      </c:layout>
      <c:overlay val="0"/>
      <c:spPr>
        <a:noFill/>
        <a:ln w="25400">
          <a:noFill/>
        </a:ln>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5.6880599809930671E-5"/>
          <c:y val="8.8130018457295761E-2"/>
          <c:w val="0.99994315693512204"/>
          <c:h val="0.62641638989439108"/>
        </c:manualLayout>
      </c:layout>
      <c:pie3DChart>
        <c:varyColors val="1"/>
        <c:ser>
          <c:idx val="0"/>
          <c:order val="0"/>
          <c:explosion val="1"/>
          <c:dPt>
            <c:idx val="0"/>
            <c:bubble3D val="0"/>
            <c:explosion val="19"/>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A19-4801-8135-B4B1AD5B62DE}"/>
              </c:ext>
            </c:extLst>
          </c:dPt>
          <c:dPt>
            <c:idx val="1"/>
            <c:bubble3D val="0"/>
            <c:spPr>
              <a:solidFill>
                <a:srgbClr val="FF993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A19-4801-8135-B4B1AD5B62DE}"/>
              </c:ext>
            </c:extLst>
          </c:dPt>
          <c:dPt>
            <c:idx val="2"/>
            <c:bubble3D val="0"/>
            <c:spPr>
              <a:solidFill>
                <a:schemeClr val="accent4">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A19-4801-8135-B4B1AD5B62DE}"/>
              </c:ext>
            </c:extLst>
          </c:dPt>
          <c:dPt>
            <c:idx val="3"/>
            <c:bubble3D val="0"/>
            <c:spPr>
              <a:solidFill>
                <a:srgbClr val="92D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2A19-4801-8135-B4B1AD5B62DE}"/>
              </c:ext>
            </c:extLst>
          </c:dPt>
          <c:dPt>
            <c:idx val="4"/>
            <c:bubble3D val="0"/>
            <c:spPr>
              <a:solidFill>
                <a:schemeClr val="tx2">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2A19-4801-8135-B4B1AD5B62DE}"/>
              </c:ext>
            </c:extLst>
          </c:dPt>
          <c:dPt>
            <c:idx val="5"/>
            <c:bubble3D val="0"/>
            <c:spPr>
              <a:solidFill>
                <a:schemeClr val="accent2">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2A19-4801-8135-B4B1AD5B62DE}"/>
              </c:ext>
            </c:extLst>
          </c:dPt>
          <c:dLbls>
            <c:dLbl>
              <c:idx val="0"/>
              <c:layout>
                <c:manualLayout>
                  <c:x val="-0.25970760567724466"/>
                  <c:y val="1.1128570318278644E-2"/>
                </c:manualLayout>
              </c:layout>
              <c:tx>
                <c:rich>
                  <a:bodyPr/>
                  <a:lstStyle/>
                  <a:p>
                    <a:r>
                      <a:rPr lang="en-US" dirty="0"/>
                      <a:t>42%</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A19-4801-8135-B4B1AD5B62DE}"/>
                </c:ext>
              </c:extLst>
            </c:dLbl>
            <c:dLbl>
              <c:idx val="1"/>
              <c:tx>
                <c:rich>
                  <a:bodyPr/>
                  <a:lstStyle/>
                  <a:p>
                    <a:r>
                      <a:rPr lang="en-US"/>
                      <a:t>20%</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A19-4801-8135-B4B1AD5B62DE}"/>
                </c:ext>
              </c:extLst>
            </c:dLbl>
            <c:dLbl>
              <c:idx val="2"/>
              <c:layout>
                <c:manualLayout>
                  <c:x val="0.10880878204415657"/>
                  <c:y val="-0.16449463437794259"/>
                </c:manualLayout>
              </c:layout>
              <c:tx>
                <c:rich>
                  <a:bodyPr/>
                  <a:lstStyle/>
                  <a:p>
                    <a:r>
                      <a:rPr lang="en-US" dirty="0"/>
                      <a:t>7%</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A19-4801-8135-B4B1AD5B62DE}"/>
                </c:ext>
              </c:extLst>
            </c:dLbl>
            <c:dLbl>
              <c:idx val="3"/>
              <c:tx>
                <c:rich>
                  <a:bodyPr/>
                  <a:lstStyle/>
                  <a:p>
                    <a:r>
                      <a:rPr lang="en-US"/>
                      <a:t>20%</a:t>
                    </a:r>
                    <a:endParaRPr lang="en-US" dirty="0"/>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A19-4801-8135-B4B1AD5B62DE}"/>
                </c:ext>
              </c:extLst>
            </c:dLbl>
            <c:dLbl>
              <c:idx val="4"/>
              <c:layout>
                <c:manualLayout>
                  <c:x val="2.5353125378661565E-2"/>
                  <c:y val="2.0621837978674975E-2"/>
                </c:manualLayout>
              </c:layout>
              <c:tx>
                <c:rich>
                  <a:bodyPr/>
                  <a:lstStyle/>
                  <a:p>
                    <a:r>
                      <a:rPr lang="en-US" dirty="0"/>
                      <a:t>9%</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A19-4801-8135-B4B1AD5B62DE}"/>
                </c:ext>
              </c:extLst>
            </c:dLbl>
            <c:dLbl>
              <c:idx val="5"/>
              <c:tx>
                <c:rich>
                  <a:bodyPr/>
                  <a:lstStyle/>
                  <a:p>
                    <a:r>
                      <a:rPr lang="en-US" dirty="0"/>
                      <a:t>2%</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A19-4801-8135-B4B1AD5B62DE}"/>
                </c:ext>
              </c:extLst>
            </c:dLbl>
            <c:spPr>
              <a:noFill/>
              <a:ln w="25400">
                <a:noFill/>
              </a:ln>
            </c:spPr>
            <c:txPr>
              <a:bodyPr/>
              <a:lstStyle/>
              <a:p>
                <a:pPr>
                  <a:defRPr sz="1800"/>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'Exp. Pie'!$A$4:$A$9</c:f>
              <c:strCache>
                <c:ptCount val="6"/>
                <c:pt idx="0">
                  <c:v>Salaries</c:v>
                </c:pt>
                <c:pt idx="1">
                  <c:v>Benefits</c:v>
                </c:pt>
                <c:pt idx="2">
                  <c:v>Instructional Support</c:v>
                </c:pt>
                <c:pt idx="3">
                  <c:v>Special Education</c:v>
                </c:pt>
                <c:pt idx="4">
                  <c:v>Operations and Maintenance</c:v>
                </c:pt>
                <c:pt idx="5">
                  <c:v>Transportation</c:v>
                </c:pt>
              </c:strCache>
            </c:strRef>
          </c:cat>
          <c:val>
            <c:numRef>
              <c:f>'Exp. Pie'!$B$4:$B$9</c:f>
              <c:numCache>
                <c:formatCode>_(* #,##0_);_(* \(#,##0\);_(* "-"_);_(@_)</c:formatCode>
                <c:ptCount val="6"/>
                <c:pt idx="0">
                  <c:v>25908832</c:v>
                </c:pt>
                <c:pt idx="1">
                  <c:v>9412457</c:v>
                </c:pt>
                <c:pt idx="2">
                  <c:v>3514207</c:v>
                </c:pt>
                <c:pt idx="3">
                  <c:v>9918055</c:v>
                </c:pt>
                <c:pt idx="4">
                  <c:v>6047824</c:v>
                </c:pt>
                <c:pt idx="5">
                  <c:v>5012034</c:v>
                </c:pt>
              </c:numCache>
            </c:numRef>
          </c:val>
          <c:extLst xmlns:c16r2="http://schemas.microsoft.com/office/drawing/2015/06/chart">
            <c:ext xmlns:c16="http://schemas.microsoft.com/office/drawing/2014/chart" uri="{C3380CC4-5D6E-409C-BE32-E72D297353CC}">
              <c16:uniqueId val="{0000000C-2A19-4801-8135-B4B1AD5B62DE}"/>
            </c:ext>
          </c:extLst>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3.8045510488362008E-2"/>
          <c:y val="0.70404802174904946"/>
          <c:w val="0.90599519519158644"/>
          <c:h val="0.26237883929992339"/>
        </c:manualLayout>
      </c:layout>
      <c:overlay val="0"/>
      <c:spPr>
        <a:noFill/>
        <a:ln w="25400">
          <a:solidFill>
            <a:sysClr val="windowText" lastClr="000000">
              <a:alpha val="67000"/>
            </a:sysClr>
          </a:solidFill>
        </a:ln>
      </c:spPr>
      <c:txPr>
        <a:bodyPr/>
        <a:lstStyle/>
        <a:p>
          <a:pPr>
            <a:defRPr b="1"/>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0" i="0" u="none" strike="noStrike" baseline="0">
          <a:solidFill>
            <a:srgbClr val="000000"/>
          </a:solidFill>
          <a:latin typeface="Calibri"/>
          <a:ea typeface="Calibri"/>
          <a:cs typeface="Calibri"/>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cdr:x>
      <cdr:y>0.0303</cdr:y>
    </cdr:from>
    <cdr:to>
      <cdr:x>0.24667</cdr:x>
      <cdr:y>1</cdr:y>
    </cdr:to>
    <cdr:sp macro="" textlink="">
      <cdr:nvSpPr>
        <cdr:cNvPr id="2" name="TextBox 1"/>
        <cdr:cNvSpPr txBox="1"/>
      </cdr:nvSpPr>
      <cdr:spPr>
        <a:xfrm xmlns:a="http://schemas.openxmlformats.org/drawingml/2006/main">
          <a:off x="228600" y="175491"/>
          <a:ext cx="2590800" cy="56157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cdr:y>
    </cdr:from>
    <cdr:to>
      <cdr:x>0.21186</cdr:x>
      <cdr:y>1</cdr:y>
    </cdr:to>
    <cdr:sp macro="" textlink="">
      <cdr:nvSpPr>
        <cdr:cNvPr id="3" name="TextBox 2"/>
        <cdr:cNvSpPr txBox="1"/>
      </cdr:nvSpPr>
      <cdr:spPr>
        <a:xfrm xmlns:a="http://schemas.openxmlformats.org/drawingml/2006/main">
          <a:off x="0" y="0"/>
          <a:ext cx="1905000" cy="5029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0.09333</cdr:x>
      <cdr:y>0.18947</cdr:y>
    </cdr:from>
    <cdr:to>
      <cdr:x>0.22</cdr:x>
      <cdr:y>0.96053</cdr:y>
    </cdr:to>
    <cdr:sp macro="" textlink="">
      <cdr:nvSpPr>
        <cdr:cNvPr id="4" name="TextBox 3"/>
        <cdr:cNvSpPr txBox="1"/>
      </cdr:nvSpPr>
      <cdr:spPr>
        <a:xfrm xmlns:a="http://schemas.openxmlformats.org/drawingml/2006/main">
          <a:off x="1066800" y="1097281"/>
          <a:ext cx="1447800" cy="4465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5356" cy="467522"/>
          </a:xfrm>
          <a:prstGeom prst="rect">
            <a:avLst/>
          </a:prstGeom>
        </p:spPr>
        <p:txBody>
          <a:bodyPr vert="horz" lIns="91604" tIns="45802" rIns="91604" bIns="45802" rtlCol="0"/>
          <a:lstStyle>
            <a:lvl1pPr algn="l">
              <a:defRPr sz="1200"/>
            </a:lvl1pPr>
          </a:lstStyle>
          <a:p>
            <a:endParaRPr lang="en-US"/>
          </a:p>
        </p:txBody>
      </p:sp>
      <p:sp>
        <p:nvSpPr>
          <p:cNvPr id="3" name="Date Placeholder 2"/>
          <p:cNvSpPr>
            <a:spLocks noGrp="1"/>
          </p:cNvSpPr>
          <p:nvPr>
            <p:ph type="dt" sz="quarter" idx="1"/>
          </p:nvPr>
        </p:nvSpPr>
        <p:spPr>
          <a:xfrm>
            <a:off x="3979329" y="1"/>
            <a:ext cx="3045356" cy="467522"/>
          </a:xfrm>
          <a:prstGeom prst="rect">
            <a:avLst/>
          </a:prstGeom>
        </p:spPr>
        <p:txBody>
          <a:bodyPr vert="horz" lIns="91604" tIns="45802" rIns="91604" bIns="45802" rtlCol="0"/>
          <a:lstStyle>
            <a:lvl1pPr algn="r">
              <a:defRPr sz="1200"/>
            </a:lvl1pPr>
          </a:lstStyle>
          <a:p>
            <a:fld id="{08C455EA-3E29-4489-91C6-3A9AB914FD3D}" type="datetimeFigureOut">
              <a:rPr lang="en-US" smtClean="0"/>
              <a:t>5/1/2019</a:t>
            </a:fld>
            <a:endParaRPr lang="en-US"/>
          </a:p>
        </p:txBody>
      </p:sp>
      <p:sp>
        <p:nvSpPr>
          <p:cNvPr id="4" name="Footer Placeholder 3"/>
          <p:cNvSpPr>
            <a:spLocks noGrp="1"/>
          </p:cNvSpPr>
          <p:nvPr>
            <p:ph type="ftr" sz="quarter" idx="2"/>
          </p:nvPr>
        </p:nvSpPr>
        <p:spPr>
          <a:xfrm>
            <a:off x="1" y="8844754"/>
            <a:ext cx="3045356" cy="467522"/>
          </a:xfrm>
          <a:prstGeom prst="rect">
            <a:avLst/>
          </a:prstGeom>
        </p:spPr>
        <p:txBody>
          <a:bodyPr vert="horz" lIns="91604" tIns="45802" rIns="91604" bIns="45802" rtlCol="0" anchor="b"/>
          <a:lstStyle>
            <a:lvl1pPr algn="l">
              <a:defRPr sz="1200"/>
            </a:lvl1pPr>
          </a:lstStyle>
          <a:p>
            <a:endParaRPr lang="en-US"/>
          </a:p>
        </p:txBody>
      </p:sp>
      <p:sp>
        <p:nvSpPr>
          <p:cNvPr id="5" name="Slide Number Placeholder 4"/>
          <p:cNvSpPr>
            <a:spLocks noGrp="1"/>
          </p:cNvSpPr>
          <p:nvPr>
            <p:ph type="sldNum" sz="quarter" idx="3"/>
          </p:nvPr>
        </p:nvSpPr>
        <p:spPr>
          <a:xfrm>
            <a:off x="3979329" y="8844754"/>
            <a:ext cx="3045356" cy="467522"/>
          </a:xfrm>
          <a:prstGeom prst="rect">
            <a:avLst/>
          </a:prstGeom>
        </p:spPr>
        <p:txBody>
          <a:bodyPr vert="horz" lIns="91604" tIns="45802" rIns="91604" bIns="45802" rtlCol="0" anchor="b"/>
          <a:lstStyle>
            <a:lvl1pPr algn="r">
              <a:defRPr sz="1200"/>
            </a:lvl1pPr>
          </a:lstStyle>
          <a:p>
            <a:fld id="{EFBD998F-2D2C-4ED2-B8BA-6CCC739CBCFD}" type="slidenum">
              <a:rPr lang="en-US" smtClean="0"/>
              <a:t>‹#›</a:t>
            </a:fld>
            <a:endParaRPr lang="en-US"/>
          </a:p>
        </p:txBody>
      </p:sp>
    </p:spTree>
    <p:extLst>
      <p:ext uri="{BB962C8B-B14F-4D97-AF65-F5344CB8AC3E}">
        <p14:creationId xmlns:p14="http://schemas.microsoft.com/office/powerpoint/2010/main" val="3415938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7988" y="696913"/>
            <a:ext cx="6210300"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2628" y="4423332"/>
            <a:ext cx="5621020" cy="4190524"/>
          </a:xfrm>
          <a:prstGeom prst="rect">
            <a:avLst/>
          </a:prstGeom>
          <a:noFill/>
          <a:ln>
            <a:noFill/>
          </a:ln>
        </p:spPr>
        <p:txBody>
          <a:bodyPr spcFirstLastPara="1" wrap="square" lIns="92791" tIns="92791" rIns="92791" bIns="92791"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2939691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407988" y="696913"/>
            <a:ext cx="621030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702628" y="4423332"/>
            <a:ext cx="5621020" cy="4190524"/>
          </a:xfrm>
          <a:prstGeom prst="rect">
            <a:avLst/>
          </a:prstGeom>
        </p:spPr>
        <p:txBody>
          <a:bodyPr spcFirstLastPara="1" wrap="square" lIns="92791" tIns="92791" rIns="92791" bIns="92791" anchor="t" anchorCtr="0">
            <a:noAutofit/>
          </a:bodyPr>
          <a:lstStyle/>
          <a:p>
            <a:pPr marL="0" indent="0">
              <a:buNone/>
            </a:pPr>
            <a:endParaRPr/>
          </a:p>
        </p:txBody>
      </p:sp>
    </p:spTree>
    <p:extLst>
      <p:ext uri="{BB962C8B-B14F-4D97-AF65-F5344CB8AC3E}">
        <p14:creationId xmlns:p14="http://schemas.microsoft.com/office/powerpoint/2010/main" val="73983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407988" y="696913"/>
            <a:ext cx="621030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702628" y="4423332"/>
            <a:ext cx="5621020" cy="4190524"/>
          </a:xfrm>
          <a:prstGeom prst="rect">
            <a:avLst/>
          </a:prstGeom>
        </p:spPr>
        <p:txBody>
          <a:bodyPr spcFirstLastPara="1" wrap="square" lIns="92791" tIns="92791" rIns="92791" bIns="92791" anchor="t" anchorCtr="0">
            <a:noAutofit/>
          </a:bodyPr>
          <a:lstStyle/>
          <a:p>
            <a:pPr marL="0" indent="0">
              <a:buNone/>
            </a:pPr>
            <a:endParaRPr dirty="0"/>
          </a:p>
        </p:txBody>
      </p:sp>
    </p:spTree>
    <p:extLst>
      <p:ext uri="{BB962C8B-B14F-4D97-AF65-F5344CB8AC3E}">
        <p14:creationId xmlns:p14="http://schemas.microsoft.com/office/powerpoint/2010/main" val="3150868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103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9931" y="8845047"/>
            <a:ext cx="3044719" cy="465614"/>
          </a:xfrm>
          <a:prstGeom prst="rect">
            <a:avLst/>
          </a:prstGeom>
        </p:spPr>
        <p:txBody>
          <a:bodyPr lIns="92807" tIns="46403" rIns="92807" bIns="46403"/>
          <a:lstStyle/>
          <a:p>
            <a:fld id="{3F68F716-495C-46F0-9D6E-6389EEBBDC8D}"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902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407988" y="696913"/>
            <a:ext cx="621030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4" name="Shape 374"/>
          <p:cNvSpPr txBox="1">
            <a:spLocks noGrp="1"/>
          </p:cNvSpPr>
          <p:nvPr>
            <p:ph type="body" idx="1"/>
          </p:nvPr>
        </p:nvSpPr>
        <p:spPr>
          <a:xfrm>
            <a:off x="702628" y="4423332"/>
            <a:ext cx="5621020" cy="4190524"/>
          </a:xfrm>
          <a:prstGeom prst="rect">
            <a:avLst/>
          </a:prstGeom>
        </p:spPr>
        <p:txBody>
          <a:bodyPr spcFirstLastPara="1" wrap="square" lIns="92791" tIns="92791" rIns="92791" bIns="92791" anchor="t" anchorCtr="0">
            <a:noAutofit/>
          </a:bodyPr>
          <a:lstStyle/>
          <a:p>
            <a:pPr marL="0" indent="0">
              <a:buNone/>
            </a:pPr>
            <a:endParaRPr/>
          </a:p>
        </p:txBody>
      </p:sp>
    </p:spTree>
    <p:extLst>
      <p:ext uri="{BB962C8B-B14F-4D97-AF65-F5344CB8AC3E}">
        <p14:creationId xmlns:p14="http://schemas.microsoft.com/office/powerpoint/2010/main" val="288848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407988" y="696913"/>
            <a:ext cx="621030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702628" y="4423332"/>
            <a:ext cx="5621020" cy="4190524"/>
          </a:xfrm>
          <a:prstGeom prst="rect">
            <a:avLst/>
          </a:prstGeom>
        </p:spPr>
        <p:txBody>
          <a:bodyPr spcFirstLastPara="1" wrap="square" lIns="92791" tIns="92791" rIns="92791" bIns="92791" anchor="t" anchorCtr="0">
            <a:noAutofit/>
          </a:bodyPr>
          <a:lstStyle/>
          <a:p>
            <a:pPr marL="0" indent="0">
              <a:buNone/>
            </a:pPr>
            <a:endParaRPr/>
          </a:p>
        </p:txBody>
      </p:sp>
    </p:spTree>
    <p:extLst>
      <p:ext uri="{BB962C8B-B14F-4D97-AF65-F5344CB8AC3E}">
        <p14:creationId xmlns:p14="http://schemas.microsoft.com/office/powerpoint/2010/main" val="137273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407988" y="696913"/>
            <a:ext cx="621030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702628" y="4423332"/>
            <a:ext cx="5621020" cy="4190524"/>
          </a:xfrm>
          <a:prstGeom prst="rect">
            <a:avLst/>
          </a:prstGeom>
        </p:spPr>
        <p:txBody>
          <a:bodyPr spcFirstLastPara="1" wrap="square" lIns="92791" tIns="92791" rIns="92791" bIns="92791" anchor="t" anchorCtr="0">
            <a:noAutofit/>
          </a:bodyPr>
          <a:lstStyle/>
          <a:p>
            <a:pPr marL="0" indent="0">
              <a:buNone/>
            </a:pPr>
            <a:endParaRPr/>
          </a:p>
        </p:txBody>
      </p:sp>
    </p:spTree>
    <p:extLst>
      <p:ext uri="{BB962C8B-B14F-4D97-AF65-F5344CB8AC3E}">
        <p14:creationId xmlns:p14="http://schemas.microsoft.com/office/powerpoint/2010/main" val="18383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407988" y="696913"/>
            <a:ext cx="621030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702628" y="4423332"/>
            <a:ext cx="5621020" cy="4190524"/>
          </a:xfrm>
          <a:prstGeom prst="rect">
            <a:avLst/>
          </a:prstGeom>
        </p:spPr>
        <p:txBody>
          <a:bodyPr spcFirstLastPara="1" wrap="square" lIns="92791" tIns="92791" rIns="92791" bIns="92791" anchor="t" anchorCtr="0">
            <a:noAutofit/>
          </a:bodyPr>
          <a:lstStyle/>
          <a:p>
            <a:pPr marL="0" indent="0">
              <a:buNone/>
            </a:pPr>
            <a:endParaRPr/>
          </a:p>
        </p:txBody>
      </p:sp>
    </p:spTree>
    <p:extLst>
      <p:ext uri="{BB962C8B-B14F-4D97-AF65-F5344CB8AC3E}">
        <p14:creationId xmlns:p14="http://schemas.microsoft.com/office/powerpoint/2010/main" val="332927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407988" y="696913"/>
            <a:ext cx="621030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702628" y="4423332"/>
            <a:ext cx="5621020" cy="4190524"/>
          </a:xfrm>
          <a:prstGeom prst="rect">
            <a:avLst/>
          </a:prstGeom>
        </p:spPr>
        <p:txBody>
          <a:bodyPr spcFirstLastPara="1" wrap="square" lIns="92791" tIns="92791" rIns="92791" bIns="92791" anchor="t" anchorCtr="0">
            <a:noAutofit/>
          </a:bodyPr>
          <a:lstStyle/>
          <a:p>
            <a:pPr marL="0" indent="0">
              <a:buNone/>
            </a:pPr>
            <a:endParaRPr/>
          </a:p>
        </p:txBody>
      </p:sp>
    </p:spTree>
    <p:extLst>
      <p:ext uri="{BB962C8B-B14F-4D97-AF65-F5344CB8AC3E}">
        <p14:creationId xmlns:p14="http://schemas.microsoft.com/office/powerpoint/2010/main" val="205061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407988" y="696913"/>
            <a:ext cx="621030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702628" y="4423332"/>
            <a:ext cx="5621020" cy="4190524"/>
          </a:xfrm>
          <a:prstGeom prst="rect">
            <a:avLst/>
          </a:prstGeom>
        </p:spPr>
        <p:txBody>
          <a:bodyPr spcFirstLastPara="1" wrap="square" lIns="92791" tIns="92791" rIns="92791" bIns="92791" anchor="t" anchorCtr="0">
            <a:noAutofit/>
          </a:bodyPr>
          <a:lstStyle/>
          <a:p>
            <a:pPr marL="0" indent="0">
              <a:buNone/>
            </a:pPr>
            <a:endParaRPr/>
          </a:p>
        </p:txBody>
      </p:sp>
    </p:spTree>
    <p:extLst>
      <p:ext uri="{BB962C8B-B14F-4D97-AF65-F5344CB8AC3E}">
        <p14:creationId xmlns:p14="http://schemas.microsoft.com/office/powerpoint/2010/main" val="414836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407988" y="696913"/>
            <a:ext cx="621030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702628" y="4423332"/>
            <a:ext cx="5621020" cy="4190524"/>
          </a:xfrm>
          <a:prstGeom prst="rect">
            <a:avLst/>
          </a:prstGeom>
        </p:spPr>
        <p:txBody>
          <a:bodyPr spcFirstLastPara="1" wrap="square" lIns="92791" tIns="92791" rIns="92791" bIns="92791" anchor="t" anchorCtr="0">
            <a:noAutofit/>
          </a:bodyPr>
          <a:lstStyle/>
          <a:p>
            <a:pPr marL="0" indent="0">
              <a:buNone/>
            </a:pPr>
            <a:endParaRPr/>
          </a:p>
        </p:txBody>
      </p:sp>
    </p:spTree>
    <p:extLst>
      <p:ext uri="{BB962C8B-B14F-4D97-AF65-F5344CB8AC3E}">
        <p14:creationId xmlns:p14="http://schemas.microsoft.com/office/powerpoint/2010/main" val="757487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407988" y="696913"/>
            <a:ext cx="621030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702628" y="4423332"/>
            <a:ext cx="5621020" cy="4190524"/>
          </a:xfrm>
          <a:prstGeom prst="rect">
            <a:avLst/>
          </a:prstGeom>
        </p:spPr>
        <p:txBody>
          <a:bodyPr spcFirstLastPara="1" wrap="square" lIns="92791" tIns="92791" rIns="92791" bIns="92791" anchor="t" anchorCtr="0">
            <a:noAutofit/>
          </a:bodyPr>
          <a:lstStyle/>
          <a:p>
            <a:pPr marL="0" indent="0">
              <a:buNone/>
            </a:pPr>
            <a:endParaRPr dirty="0"/>
          </a:p>
        </p:txBody>
      </p:sp>
    </p:spTree>
    <p:extLst>
      <p:ext uri="{BB962C8B-B14F-4D97-AF65-F5344CB8AC3E}">
        <p14:creationId xmlns:p14="http://schemas.microsoft.com/office/powerpoint/2010/main" val="3483419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407988" y="696913"/>
            <a:ext cx="6210300"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702628" y="4423332"/>
            <a:ext cx="5621020" cy="4190524"/>
          </a:xfrm>
          <a:prstGeom prst="rect">
            <a:avLst/>
          </a:prstGeom>
        </p:spPr>
        <p:txBody>
          <a:bodyPr spcFirstLastPara="1" wrap="square" lIns="92791" tIns="92791" rIns="92791" bIns="92791" anchor="t" anchorCtr="0">
            <a:noAutofit/>
          </a:bodyPr>
          <a:lstStyle/>
          <a:p>
            <a:pPr marL="0" indent="0">
              <a:buNone/>
            </a:pPr>
            <a:endParaRPr dirty="0"/>
          </a:p>
        </p:txBody>
      </p:sp>
    </p:spTree>
    <p:extLst>
      <p:ext uri="{BB962C8B-B14F-4D97-AF65-F5344CB8AC3E}">
        <p14:creationId xmlns:p14="http://schemas.microsoft.com/office/powerpoint/2010/main" val="2904222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1" name="Shape 11"/>
          <p:cNvGrpSpPr/>
          <p:nvPr/>
        </p:nvGrpSpPr>
        <p:grpSpPr>
          <a:xfrm>
            <a:off x="0" y="-7088"/>
            <a:ext cx="8661398" cy="5150588"/>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4" name="Shape 14"/>
          <p:cNvGrpSpPr/>
          <p:nvPr/>
        </p:nvGrpSpPr>
        <p:grpSpPr>
          <a:xfrm rot="10800000" flipH="1">
            <a:off x="1" y="1090763"/>
            <a:ext cx="8847502" cy="2961975"/>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7" name="Shape 17"/>
          <p:cNvGrpSpPr/>
          <p:nvPr/>
        </p:nvGrpSpPr>
        <p:grpSpPr>
          <a:xfrm>
            <a:off x="3677236" y="4278349"/>
            <a:ext cx="5480829" cy="432996"/>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9"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 name="Shape 21"/>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2" name="Shape 2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srgbClr val="335B74"/>
              </a:solidFill>
            </a:endParaRPr>
          </a:p>
        </p:txBody>
      </p:sp>
      <p:sp>
        <p:nvSpPr>
          <p:cNvPr id="4" name="Footer Placeholder 3"/>
          <p:cNvSpPr>
            <a:spLocks noGrp="1"/>
          </p:cNvSpPr>
          <p:nvPr>
            <p:ph type="ftr" sz="quarter" idx="11"/>
          </p:nvPr>
        </p:nvSpPr>
        <p:spPr/>
        <p:txBody>
          <a:bodyPr/>
          <a:lstStyle/>
          <a:p>
            <a:endParaRPr lang="en-US">
              <a:solidFill>
                <a:srgbClr val="335B74"/>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Tree>
    <p:extLst>
      <p:ext uri="{BB962C8B-B14F-4D97-AF65-F5344CB8AC3E}">
        <p14:creationId xmlns:p14="http://schemas.microsoft.com/office/powerpoint/2010/main" val="738365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335B74"/>
              </a:solidFill>
            </a:endParaRPr>
          </a:p>
        </p:txBody>
      </p:sp>
      <p:sp>
        <p:nvSpPr>
          <p:cNvPr id="3" name="Footer Placeholder 2"/>
          <p:cNvSpPr>
            <a:spLocks noGrp="1"/>
          </p:cNvSpPr>
          <p:nvPr>
            <p:ph type="ftr" sz="quarter" idx="11"/>
          </p:nvPr>
        </p:nvSpPr>
        <p:spPr/>
        <p:txBody>
          <a:bodyPr/>
          <a:lstStyle/>
          <a:p>
            <a:endParaRPr lang="en-US">
              <a:solidFill>
                <a:srgbClr val="335B74"/>
              </a:solidFill>
            </a:endParaRPr>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D2E57653-3E58-4892-A7ED-712530ACC680}" type="slidenum">
              <a:rPr lang="en-US" smtClean="0">
                <a:solidFill>
                  <a:srgbClr val="335B74"/>
                </a:solidFill>
              </a:rPr>
              <a:pPr/>
              <a:t>‹#›</a:t>
            </a:fld>
            <a:endParaRPr lang="en-US">
              <a:solidFill>
                <a:srgbClr val="335B74"/>
              </a:solidFill>
            </a:endParaRPr>
          </a:p>
        </p:txBody>
      </p:sp>
    </p:spTree>
    <p:extLst>
      <p:ext uri="{BB962C8B-B14F-4D97-AF65-F5344CB8AC3E}">
        <p14:creationId xmlns:p14="http://schemas.microsoft.com/office/powerpoint/2010/main" val="160377369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33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a:solidFill>
                <a:srgbClr val="335B74"/>
              </a:solidFill>
            </a:endParaRPr>
          </a:p>
        </p:txBody>
      </p:sp>
      <p:sp>
        <p:nvSpPr>
          <p:cNvPr id="6" name="Footer Placeholder 5"/>
          <p:cNvSpPr>
            <a:spLocks noGrp="1"/>
          </p:cNvSpPr>
          <p:nvPr>
            <p:ph type="ftr" sz="quarter" idx="11"/>
          </p:nvPr>
        </p:nvSpPr>
        <p:spPr/>
        <p:txBody>
          <a:bodyPr/>
          <a:lstStyle/>
          <a:p>
            <a:endParaRPr lang="en-US">
              <a:solidFill>
                <a:srgbClr val="335B74"/>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75403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 name="Title 1"/>
          <p:cNvSpPr>
            <a:spLocks noGrp="1"/>
          </p:cNvSpPr>
          <p:nvPr>
            <p:ph type="title"/>
          </p:nvPr>
        </p:nvSpPr>
        <p:spPr>
          <a:xfrm>
            <a:off x="1600200" y="3486150"/>
            <a:ext cx="7315200" cy="514350"/>
          </a:xfrm>
        </p:spPr>
        <p:txBody>
          <a:bodyPr anchor="ctr"/>
          <a:lstStyle>
            <a:lvl1pPr algn="l">
              <a:buNone/>
              <a:defRPr sz="21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2" name="Date Placeholder 11"/>
          <p:cNvSpPr>
            <a:spLocks noGrp="1"/>
          </p:cNvSpPr>
          <p:nvPr>
            <p:ph type="dt" sz="half" idx="10"/>
          </p:nvPr>
        </p:nvSpPr>
        <p:spPr>
          <a:xfrm>
            <a:off x="6248400" y="4686300"/>
            <a:ext cx="2667000" cy="273844"/>
          </a:xfrm>
        </p:spPr>
        <p:txBody>
          <a:bodyPr rtlCol="0"/>
          <a:lstStyle/>
          <a:p>
            <a:endParaRPr lang="en-US">
              <a:solidFill>
                <a:srgbClr val="335B74"/>
              </a:solidFill>
            </a:endParaRPr>
          </a:p>
        </p:txBody>
      </p:sp>
      <p:sp>
        <p:nvSpPr>
          <p:cNvPr id="13" name="Slide Number Placeholder 12"/>
          <p:cNvSpPr>
            <a:spLocks noGrp="1"/>
          </p:cNvSpPr>
          <p:nvPr>
            <p:ph type="sldNum" sz="quarter" idx="11"/>
          </p:nvPr>
        </p:nvSpPr>
        <p:spPr>
          <a:xfrm>
            <a:off x="0" y="3500437"/>
            <a:ext cx="1447800" cy="497684"/>
          </a:xfrm>
        </p:spPr>
        <p:txBody>
          <a:bodyPr rtlCol="0"/>
          <a:lstStyle>
            <a:lvl1pPr>
              <a:defRPr sz="2100"/>
            </a:lvl1pPr>
          </a:lstStyle>
          <a:p>
            <a:fld id="{D2E57653-3E58-4892-A7ED-712530ACC680}" type="slidenum">
              <a:rPr lang="en-US" smtClean="0"/>
              <a:pPr/>
              <a:t>‹#›</a:t>
            </a:fld>
            <a:endParaRPr lang="en-US"/>
          </a:p>
        </p:txBody>
      </p:sp>
      <p:sp>
        <p:nvSpPr>
          <p:cNvPr id="14" name="Footer Placeholder 13"/>
          <p:cNvSpPr>
            <a:spLocks noGrp="1"/>
          </p:cNvSpPr>
          <p:nvPr>
            <p:ph type="ftr" sz="quarter" idx="12"/>
          </p:nvPr>
        </p:nvSpPr>
        <p:spPr>
          <a:xfrm>
            <a:off x="1600200" y="4686155"/>
            <a:ext cx="4572000" cy="273844"/>
          </a:xfrm>
        </p:spPr>
        <p:txBody>
          <a:bodyPr rtlCol="0"/>
          <a:lstStyle/>
          <a:p>
            <a:endParaRPr lang="en-US">
              <a:solidFill>
                <a:srgbClr val="335B74"/>
              </a:solidFill>
            </a:endParaRPr>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122387675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335B74"/>
              </a:solidFill>
            </a:endParaRPr>
          </a:p>
        </p:txBody>
      </p:sp>
      <p:sp>
        <p:nvSpPr>
          <p:cNvPr id="5" name="Footer Placeholder 4"/>
          <p:cNvSpPr>
            <a:spLocks noGrp="1"/>
          </p:cNvSpPr>
          <p:nvPr>
            <p:ph type="ftr" sz="quarter" idx="11"/>
          </p:nvPr>
        </p:nvSpPr>
        <p:spPr/>
        <p:txBody>
          <a:bodyPr/>
          <a:lstStyle/>
          <a:p>
            <a:endParaRPr lang="en-US">
              <a:solidFill>
                <a:srgbClr val="335B74"/>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pPr/>
              <a:t>‹#›</a:t>
            </a:fld>
            <a:endParaRPr lang="en-US"/>
          </a:p>
        </p:txBody>
      </p:sp>
    </p:spTree>
    <p:extLst>
      <p:ext uri="{BB962C8B-B14F-4D97-AF65-F5344CB8AC3E}">
        <p14:creationId xmlns:p14="http://schemas.microsoft.com/office/powerpoint/2010/main" val="1070903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endParaRPr lang="en-US">
              <a:solidFill>
                <a:srgbClr val="335B74"/>
              </a:solidFill>
            </a:endParaRPr>
          </a:p>
        </p:txBody>
      </p:sp>
      <p:sp>
        <p:nvSpPr>
          <p:cNvPr id="5" name="Footer Placeholder 4"/>
          <p:cNvSpPr>
            <a:spLocks noGrp="1"/>
          </p:cNvSpPr>
          <p:nvPr>
            <p:ph type="ftr" sz="quarter" idx="11"/>
          </p:nvPr>
        </p:nvSpPr>
        <p:spPr>
          <a:xfrm>
            <a:off x="457202" y="4686156"/>
            <a:ext cx="5573483" cy="273844"/>
          </a:xfrm>
        </p:spPr>
        <p:txBody>
          <a:bodyPr/>
          <a:lstStyle/>
          <a:p>
            <a:endParaRPr lang="en-US">
              <a:solidFill>
                <a:srgbClr val="335B74"/>
              </a:solidFill>
            </a:endParaRPr>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6" name="Slide Number Placeholder 5"/>
          <p:cNvSpPr>
            <a:spLocks noGrp="1"/>
          </p:cNvSpPr>
          <p:nvPr>
            <p:ph type="sldNum" sz="quarter" idx="12"/>
          </p:nvPr>
        </p:nvSpPr>
        <p:spPr>
          <a:xfrm rot="5400000">
            <a:off x="6056313" y="77787"/>
            <a:ext cx="400050" cy="244476"/>
          </a:xfrm>
        </p:spPr>
        <p:txBody>
          <a:bodyPr/>
          <a:lstStyle/>
          <a:p>
            <a:fld id="{D2E57653-3E58-4892-A7ED-712530ACC680}" type="slidenum">
              <a:rPr lang="en-US" smtClean="0"/>
              <a:pPr/>
              <a:t>‹#›</a:t>
            </a:fld>
            <a:endParaRPr lang="en-US"/>
          </a:p>
        </p:txBody>
      </p:sp>
    </p:spTree>
    <p:extLst>
      <p:ext uri="{BB962C8B-B14F-4D97-AF65-F5344CB8AC3E}">
        <p14:creationId xmlns:p14="http://schemas.microsoft.com/office/powerpoint/2010/main" val="18262526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058664"/>
            <a:ext cx="8382000" cy="165814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673888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endParaRPr lang="en-US">
              <a:solidFill>
                <a:srgbClr val="DFE3E5"/>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fld id="{D2E57653-3E58-4892-A7ED-712530ACC680}" type="slidenum">
              <a:rPr lang="en-US" smtClean="0">
                <a:solidFill>
                  <a:srgbClr val="DFE3E5"/>
                </a:solidFill>
              </a:rPr>
              <a:pPr/>
              <a:t>‹#›</a:t>
            </a:fld>
            <a:endParaRPr lang="en-US">
              <a:solidFill>
                <a:srgbClr val="DFE3E5"/>
              </a:solidFill>
            </a:endParaRPr>
          </a:p>
        </p:txBody>
      </p:sp>
    </p:spTree>
    <p:extLst>
      <p:ext uri="{BB962C8B-B14F-4D97-AF65-F5344CB8AC3E}">
        <p14:creationId xmlns:p14="http://schemas.microsoft.com/office/powerpoint/2010/main" val="9794432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solidFill>
                <a:srgbClr val="335B74"/>
              </a:solidFill>
            </a:endParaRPr>
          </a:p>
        </p:txBody>
      </p:sp>
      <p:sp>
        <p:nvSpPr>
          <p:cNvPr id="5" name="Footer Placeholder 4"/>
          <p:cNvSpPr>
            <a:spLocks noGrp="1"/>
          </p:cNvSpPr>
          <p:nvPr>
            <p:ph type="ftr" sz="quarter" idx="11"/>
          </p:nvPr>
        </p:nvSpPr>
        <p:spPr/>
        <p:txBody>
          <a:bodyPr/>
          <a:lstStyle/>
          <a:p>
            <a:endParaRPr lang="en-US">
              <a:solidFill>
                <a:srgbClr val="335B74"/>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84770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 name="Title 1"/>
          <p:cNvSpPr>
            <a:spLocks noGrp="1"/>
          </p:cNvSpPr>
          <p:nvPr>
            <p:ph type="title"/>
          </p:nvPr>
        </p:nvSpPr>
        <p:spPr>
          <a:xfrm>
            <a:off x="1371600" y="1200150"/>
            <a:ext cx="7620000" cy="742950"/>
          </a:xfrm>
        </p:spPr>
        <p:txBody>
          <a:bodyPr/>
          <a:lstStyle>
            <a:lvl1pPr algn="l">
              <a:buNone/>
              <a:defRPr sz="33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a:solidFill>
                <a:srgbClr val="335B74"/>
              </a:solidFill>
            </a:endParaRPr>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1800">
                <a:solidFill>
                  <a:srgbClr val="FFFFFF"/>
                </a:solidFill>
              </a:defRPr>
            </a:lvl1pPr>
          </a:lstStyle>
          <a:p>
            <a:fld id="{D2E57653-3E58-4892-A7ED-712530ACC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335B74"/>
              </a:solidFill>
            </a:endParaRPr>
          </a:p>
        </p:txBody>
      </p:sp>
    </p:spTree>
    <p:extLst>
      <p:ext uri="{BB962C8B-B14F-4D97-AF65-F5344CB8AC3E}">
        <p14:creationId xmlns:p14="http://schemas.microsoft.com/office/powerpoint/2010/main" val="20486154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Shape 62"/>
          <p:cNvGrpSpPr/>
          <p:nvPr/>
        </p:nvGrpSpPr>
        <p:grpSpPr>
          <a:xfrm>
            <a:off x="-4" y="40"/>
            <a:ext cx="7072430" cy="1327315"/>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64"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67"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70" name="Shape 70"/>
          <p:cNvGrpSpPr/>
          <p:nvPr/>
        </p:nvGrpSpPr>
        <p:grpSpPr>
          <a:xfrm>
            <a:off x="6946842" y="4472723"/>
            <a:ext cx="2202830" cy="670795"/>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2"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4" name="Shape 7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5"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7" name="Shape 7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78" name="Shape 78"/>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Shape 79"/>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Shape 8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solidFill>
                <a:srgbClr val="335B74"/>
              </a:solidFill>
            </a:endParaRPr>
          </a:p>
        </p:txBody>
      </p:sp>
      <p:sp>
        <p:nvSpPr>
          <p:cNvPr id="10" name="Slide Number Placeholder 9"/>
          <p:cNvSpPr>
            <a:spLocks noGrp="1"/>
          </p:cNvSpPr>
          <p:nvPr>
            <p:ph type="sldNum" sz="quarter" idx="16"/>
          </p:nvPr>
        </p:nvSpPr>
        <p:spPr/>
        <p:txBody>
          <a:bodyPr rtlCol="0"/>
          <a:lstStyle/>
          <a:p>
            <a:fld id="{D2E57653-3E58-4892-A7ED-712530ACC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335B74"/>
              </a:solidFill>
            </a:endParaRPr>
          </a:p>
        </p:txBody>
      </p:sp>
    </p:spTree>
    <p:extLst>
      <p:ext uri="{BB962C8B-B14F-4D97-AF65-F5344CB8AC3E}">
        <p14:creationId xmlns:p14="http://schemas.microsoft.com/office/powerpoint/2010/main" val="22655474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solidFill>
                <a:srgbClr val="335B74"/>
              </a:solidFill>
            </a:endParaRPr>
          </a:p>
        </p:txBody>
      </p:sp>
      <p:sp>
        <p:nvSpPr>
          <p:cNvPr id="12" name="Slide Number Placeholder 11"/>
          <p:cNvSpPr>
            <a:spLocks noGrp="1"/>
          </p:cNvSpPr>
          <p:nvPr>
            <p:ph type="sldNum" sz="quarter" idx="16"/>
          </p:nvPr>
        </p:nvSpPr>
        <p:spPr/>
        <p:txBody>
          <a:bodyPr rtlCol="0"/>
          <a:lstStyle/>
          <a:p>
            <a:fld id="{D2E57653-3E58-4892-A7ED-712530ACC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335B74"/>
              </a:solidFill>
            </a:endParaRPr>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2797109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srgbClr val="335B74"/>
              </a:solidFill>
            </a:endParaRPr>
          </a:p>
        </p:txBody>
      </p:sp>
      <p:sp>
        <p:nvSpPr>
          <p:cNvPr id="4" name="Footer Placeholder 3"/>
          <p:cNvSpPr>
            <a:spLocks noGrp="1"/>
          </p:cNvSpPr>
          <p:nvPr>
            <p:ph type="ftr" sz="quarter" idx="11"/>
          </p:nvPr>
        </p:nvSpPr>
        <p:spPr/>
        <p:txBody>
          <a:bodyPr/>
          <a:lstStyle/>
          <a:p>
            <a:endParaRPr lang="en-US">
              <a:solidFill>
                <a:srgbClr val="335B74"/>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Tree>
    <p:extLst>
      <p:ext uri="{BB962C8B-B14F-4D97-AF65-F5344CB8AC3E}">
        <p14:creationId xmlns:p14="http://schemas.microsoft.com/office/powerpoint/2010/main" val="396085213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335B74"/>
              </a:solidFill>
            </a:endParaRPr>
          </a:p>
        </p:txBody>
      </p:sp>
      <p:sp>
        <p:nvSpPr>
          <p:cNvPr id="3" name="Footer Placeholder 2"/>
          <p:cNvSpPr>
            <a:spLocks noGrp="1"/>
          </p:cNvSpPr>
          <p:nvPr>
            <p:ph type="ftr" sz="quarter" idx="11"/>
          </p:nvPr>
        </p:nvSpPr>
        <p:spPr/>
        <p:txBody>
          <a:bodyPr/>
          <a:lstStyle/>
          <a:p>
            <a:endParaRPr lang="en-US">
              <a:solidFill>
                <a:srgbClr val="335B74"/>
              </a:solidFill>
            </a:endParaRPr>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D2E57653-3E58-4892-A7ED-712530ACC680}" type="slidenum">
              <a:rPr lang="en-US" smtClean="0">
                <a:solidFill>
                  <a:srgbClr val="335B74"/>
                </a:solidFill>
              </a:rPr>
              <a:pPr/>
              <a:t>‹#›</a:t>
            </a:fld>
            <a:endParaRPr lang="en-US">
              <a:solidFill>
                <a:srgbClr val="335B74"/>
              </a:solidFill>
            </a:endParaRPr>
          </a:p>
        </p:txBody>
      </p:sp>
    </p:spTree>
    <p:extLst>
      <p:ext uri="{BB962C8B-B14F-4D97-AF65-F5344CB8AC3E}">
        <p14:creationId xmlns:p14="http://schemas.microsoft.com/office/powerpoint/2010/main" val="34504720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33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a:solidFill>
                <a:srgbClr val="335B74"/>
              </a:solidFill>
            </a:endParaRPr>
          </a:p>
        </p:txBody>
      </p:sp>
      <p:sp>
        <p:nvSpPr>
          <p:cNvPr id="6" name="Footer Placeholder 5"/>
          <p:cNvSpPr>
            <a:spLocks noGrp="1"/>
          </p:cNvSpPr>
          <p:nvPr>
            <p:ph type="ftr" sz="quarter" idx="11"/>
          </p:nvPr>
        </p:nvSpPr>
        <p:spPr/>
        <p:txBody>
          <a:bodyPr/>
          <a:lstStyle/>
          <a:p>
            <a:endParaRPr lang="en-US">
              <a:solidFill>
                <a:srgbClr val="335B74"/>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73123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 name="Title 1"/>
          <p:cNvSpPr>
            <a:spLocks noGrp="1"/>
          </p:cNvSpPr>
          <p:nvPr>
            <p:ph type="title"/>
          </p:nvPr>
        </p:nvSpPr>
        <p:spPr>
          <a:xfrm>
            <a:off x="1600200" y="3486150"/>
            <a:ext cx="7315200" cy="514350"/>
          </a:xfrm>
        </p:spPr>
        <p:txBody>
          <a:bodyPr anchor="ctr"/>
          <a:lstStyle>
            <a:lvl1pPr algn="l">
              <a:buNone/>
              <a:defRPr sz="21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2" name="Date Placeholder 11"/>
          <p:cNvSpPr>
            <a:spLocks noGrp="1"/>
          </p:cNvSpPr>
          <p:nvPr>
            <p:ph type="dt" sz="half" idx="10"/>
          </p:nvPr>
        </p:nvSpPr>
        <p:spPr>
          <a:xfrm>
            <a:off x="6248400" y="4686300"/>
            <a:ext cx="2667000" cy="273844"/>
          </a:xfrm>
        </p:spPr>
        <p:txBody>
          <a:bodyPr rtlCol="0"/>
          <a:lstStyle/>
          <a:p>
            <a:endParaRPr lang="en-US">
              <a:solidFill>
                <a:srgbClr val="335B74"/>
              </a:solidFill>
            </a:endParaRPr>
          </a:p>
        </p:txBody>
      </p:sp>
      <p:sp>
        <p:nvSpPr>
          <p:cNvPr id="13" name="Slide Number Placeholder 12"/>
          <p:cNvSpPr>
            <a:spLocks noGrp="1"/>
          </p:cNvSpPr>
          <p:nvPr>
            <p:ph type="sldNum" sz="quarter" idx="11"/>
          </p:nvPr>
        </p:nvSpPr>
        <p:spPr>
          <a:xfrm>
            <a:off x="0" y="3500437"/>
            <a:ext cx="1447800" cy="497684"/>
          </a:xfrm>
        </p:spPr>
        <p:txBody>
          <a:bodyPr rtlCol="0"/>
          <a:lstStyle>
            <a:lvl1pPr>
              <a:defRPr sz="2100"/>
            </a:lvl1pPr>
          </a:lstStyle>
          <a:p>
            <a:fld id="{D2E57653-3E58-4892-A7ED-712530ACC680}" type="slidenum">
              <a:rPr lang="en-US" smtClean="0"/>
              <a:pPr/>
              <a:t>‹#›</a:t>
            </a:fld>
            <a:endParaRPr lang="en-US"/>
          </a:p>
        </p:txBody>
      </p:sp>
      <p:sp>
        <p:nvSpPr>
          <p:cNvPr id="14" name="Footer Placeholder 13"/>
          <p:cNvSpPr>
            <a:spLocks noGrp="1"/>
          </p:cNvSpPr>
          <p:nvPr>
            <p:ph type="ftr" sz="quarter" idx="12"/>
          </p:nvPr>
        </p:nvSpPr>
        <p:spPr>
          <a:xfrm>
            <a:off x="1600200" y="4686155"/>
            <a:ext cx="4572000" cy="273844"/>
          </a:xfrm>
        </p:spPr>
        <p:txBody>
          <a:bodyPr rtlCol="0"/>
          <a:lstStyle/>
          <a:p>
            <a:endParaRPr lang="en-US">
              <a:solidFill>
                <a:srgbClr val="335B74"/>
              </a:solidFill>
            </a:endParaRPr>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192618758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335B74"/>
              </a:solidFill>
            </a:endParaRPr>
          </a:p>
        </p:txBody>
      </p:sp>
      <p:sp>
        <p:nvSpPr>
          <p:cNvPr id="5" name="Footer Placeholder 4"/>
          <p:cNvSpPr>
            <a:spLocks noGrp="1"/>
          </p:cNvSpPr>
          <p:nvPr>
            <p:ph type="ftr" sz="quarter" idx="11"/>
          </p:nvPr>
        </p:nvSpPr>
        <p:spPr/>
        <p:txBody>
          <a:bodyPr/>
          <a:lstStyle/>
          <a:p>
            <a:endParaRPr lang="en-US">
              <a:solidFill>
                <a:srgbClr val="335B74"/>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pPr/>
              <a:t>‹#›</a:t>
            </a:fld>
            <a:endParaRPr lang="en-US"/>
          </a:p>
        </p:txBody>
      </p:sp>
    </p:spTree>
    <p:extLst>
      <p:ext uri="{BB962C8B-B14F-4D97-AF65-F5344CB8AC3E}">
        <p14:creationId xmlns:p14="http://schemas.microsoft.com/office/powerpoint/2010/main" val="705482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endParaRPr lang="en-US">
              <a:solidFill>
                <a:srgbClr val="335B74"/>
              </a:solidFill>
            </a:endParaRPr>
          </a:p>
        </p:txBody>
      </p:sp>
      <p:sp>
        <p:nvSpPr>
          <p:cNvPr id="5" name="Footer Placeholder 4"/>
          <p:cNvSpPr>
            <a:spLocks noGrp="1"/>
          </p:cNvSpPr>
          <p:nvPr>
            <p:ph type="ftr" sz="quarter" idx="11"/>
          </p:nvPr>
        </p:nvSpPr>
        <p:spPr>
          <a:xfrm>
            <a:off x="457202" y="4686156"/>
            <a:ext cx="5573483" cy="273844"/>
          </a:xfrm>
        </p:spPr>
        <p:txBody>
          <a:bodyPr/>
          <a:lstStyle/>
          <a:p>
            <a:endParaRPr lang="en-US">
              <a:solidFill>
                <a:srgbClr val="335B74"/>
              </a:solidFill>
            </a:endParaRPr>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6" name="Slide Number Placeholder 5"/>
          <p:cNvSpPr>
            <a:spLocks noGrp="1"/>
          </p:cNvSpPr>
          <p:nvPr>
            <p:ph type="sldNum" sz="quarter" idx="12"/>
          </p:nvPr>
        </p:nvSpPr>
        <p:spPr>
          <a:xfrm rot="5400000">
            <a:off x="6056313" y="77787"/>
            <a:ext cx="400050" cy="244476"/>
          </a:xfrm>
        </p:spPr>
        <p:txBody>
          <a:bodyPr/>
          <a:lstStyle/>
          <a:p>
            <a:fld id="{D2E57653-3E58-4892-A7ED-712530ACC680}" type="slidenum">
              <a:rPr lang="en-US" smtClean="0"/>
              <a:pPr/>
              <a:t>‹#›</a:t>
            </a:fld>
            <a:endParaRPr lang="en-US"/>
          </a:p>
        </p:txBody>
      </p:sp>
    </p:spTree>
    <p:extLst>
      <p:ext uri="{BB962C8B-B14F-4D97-AF65-F5344CB8AC3E}">
        <p14:creationId xmlns:p14="http://schemas.microsoft.com/office/powerpoint/2010/main" val="22591924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058664"/>
            <a:ext cx="8382000" cy="165814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882210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endParaRPr lang="en-US">
              <a:solidFill>
                <a:srgbClr val="DFE3E5"/>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fld id="{D2E57653-3E58-4892-A7ED-712530ACC680}" type="slidenum">
              <a:rPr lang="en-US" smtClean="0">
                <a:solidFill>
                  <a:srgbClr val="DFE3E5"/>
                </a:solidFill>
              </a:rPr>
              <a:pPr/>
              <a:t>‹#›</a:t>
            </a:fld>
            <a:endParaRPr lang="en-US">
              <a:solidFill>
                <a:srgbClr val="DFE3E5"/>
              </a:solidFill>
            </a:endParaRPr>
          </a:p>
        </p:txBody>
      </p:sp>
    </p:spTree>
    <p:extLst>
      <p:ext uri="{BB962C8B-B14F-4D97-AF65-F5344CB8AC3E}">
        <p14:creationId xmlns:p14="http://schemas.microsoft.com/office/powerpoint/2010/main" val="22504751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Shape 82"/>
          <p:cNvGrpSpPr/>
          <p:nvPr/>
        </p:nvGrpSpPr>
        <p:grpSpPr>
          <a:xfrm>
            <a:off x="-4" y="40"/>
            <a:ext cx="7072430" cy="1327315"/>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84"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87"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90" name="Shape 90"/>
          <p:cNvGrpSpPr/>
          <p:nvPr/>
        </p:nvGrpSpPr>
        <p:grpSpPr>
          <a:xfrm>
            <a:off x="6946842" y="4472723"/>
            <a:ext cx="2202830" cy="670795"/>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2"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4" name="Shape 9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5"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7" name="Shape 9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98" name="Shape 9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Shape 99"/>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Shape 100"/>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Shape 10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solidFill>
                <a:srgbClr val="335B74"/>
              </a:solidFill>
            </a:endParaRPr>
          </a:p>
        </p:txBody>
      </p:sp>
      <p:sp>
        <p:nvSpPr>
          <p:cNvPr id="5" name="Footer Placeholder 4"/>
          <p:cNvSpPr>
            <a:spLocks noGrp="1"/>
          </p:cNvSpPr>
          <p:nvPr>
            <p:ph type="ftr" sz="quarter" idx="11"/>
          </p:nvPr>
        </p:nvSpPr>
        <p:spPr/>
        <p:txBody>
          <a:bodyPr/>
          <a:lstStyle/>
          <a:p>
            <a:endParaRPr lang="en-US">
              <a:solidFill>
                <a:srgbClr val="335B74"/>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5015993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 name="Title 1"/>
          <p:cNvSpPr>
            <a:spLocks noGrp="1"/>
          </p:cNvSpPr>
          <p:nvPr>
            <p:ph type="title"/>
          </p:nvPr>
        </p:nvSpPr>
        <p:spPr>
          <a:xfrm>
            <a:off x="1371600" y="1200150"/>
            <a:ext cx="7620000" cy="742950"/>
          </a:xfrm>
        </p:spPr>
        <p:txBody>
          <a:bodyPr/>
          <a:lstStyle>
            <a:lvl1pPr algn="l">
              <a:buNone/>
              <a:defRPr sz="33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a:solidFill>
                <a:srgbClr val="335B74"/>
              </a:solidFill>
            </a:endParaRPr>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1800">
                <a:solidFill>
                  <a:srgbClr val="FFFFFF"/>
                </a:solidFill>
              </a:defRPr>
            </a:lvl1pPr>
          </a:lstStyle>
          <a:p>
            <a:fld id="{D2E57653-3E58-4892-A7ED-712530ACC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335B74"/>
              </a:solidFill>
            </a:endParaRPr>
          </a:p>
        </p:txBody>
      </p:sp>
    </p:spTree>
    <p:extLst>
      <p:ext uri="{BB962C8B-B14F-4D97-AF65-F5344CB8AC3E}">
        <p14:creationId xmlns:p14="http://schemas.microsoft.com/office/powerpoint/2010/main" val="366682903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solidFill>
                <a:srgbClr val="335B74"/>
              </a:solidFill>
            </a:endParaRPr>
          </a:p>
        </p:txBody>
      </p:sp>
      <p:sp>
        <p:nvSpPr>
          <p:cNvPr id="10" name="Slide Number Placeholder 9"/>
          <p:cNvSpPr>
            <a:spLocks noGrp="1"/>
          </p:cNvSpPr>
          <p:nvPr>
            <p:ph type="sldNum" sz="quarter" idx="16"/>
          </p:nvPr>
        </p:nvSpPr>
        <p:spPr/>
        <p:txBody>
          <a:bodyPr rtlCol="0"/>
          <a:lstStyle/>
          <a:p>
            <a:fld id="{D2E57653-3E58-4892-A7ED-712530ACC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335B74"/>
              </a:solidFill>
            </a:endParaRPr>
          </a:p>
        </p:txBody>
      </p:sp>
    </p:spTree>
    <p:extLst>
      <p:ext uri="{BB962C8B-B14F-4D97-AF65-F5344CB8AC3E}">
        <p14:creationId xmlns:p14="http://schemas.microsoft.com/office/powerpoint/2010/main" val="94286496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solidFill>
                <a:srgbClr val="335B74"/>
              </a:solidFill>
            </a:endParaRPr>
          </a:p>
        </p:txBody>
      </p:sp>
      <p:sp>
        <p:nvSpPr>
          <p:cNvPr id="12" name="Slide Number Placeholder 11"/>
          <p:cNvSpPr>
            <a:spLocks noGrp="1"/>
          </p:cNvSpPr>
          <p:nvPr>
            <p:ph type="sldNum" sz="quarter" idx="16"/>
          </p:nvPr>
        </p:nvSpPr>
        <p:spPr/>
        <p:txBody>
          <a:bodyPr rtlCol="0"/>
          <a:lstStyle/>
          <a:p>
            <a:fld id="{D2E57653-3E58-4892-A7ED-712530ACC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335B74"/>
              </a:solidFill>
            </a:endParaRPr>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90041688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srgbClr val="335B74"/>
              </a:solidFill>
            </a:endParaRPr>
          </a:p>
        </p:txBody>
      </p:sp>
      <p:sp>
        <p:nvSpPr>
          <p:cNvPr id="4" name="Footer Placeholder 3"/>
          <p:cNvSpPr>
            <a:spLocks noGrp="1"/>
          </p:cNvSpPr>
          <p:nvPr>
            <p:ph type="ftr" sz="quarter" idx="11"/>
          </p:nvPr>
        </p:nvSpPr>
        <p:spPr/>
        <p:txBody>
          <a:bodyPr/>
          <a:lstStyle/>
          <a:p>
            <a:endParaRPr lang="en-US">
              <a:solidFill>
                <a:srgbClr val="335B74"/>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Tree>
    <p:extLst>
      <p:ext uri="{BB962C8B-B14F-4D97-AF65-F5344CB8AC3E}">
        <p14:creationId xmlns:p14="http://schemas.microsoft.com/office/powerpoint/2010/main" val="93656611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335B74"/>
              </a:solidFill>
            </a:endParaRPr>
          </a:p>
        </p:txBody>
      </p:sp>
      <p:sp>
        <p:nvSpPr>
          <p:cNvPr id="3" name="Footer Placeholder 2"/>
          <p:cNvSpPr>
            <a:spLocks noGrp="1"/>
          </p:cNvSpPr>
          <p:nvPr>
            <p:ph type="ftr" sz="quarter" idx="11"/>
          </p:nvPr>
        </p:nvSpPr>
        <p:spPr/>
        <p:txBody>
          <a:bodyPr/>
          <a:lstStyle/>
          <a:p>
            <a:endParaRPr lang="en-US">
              <a:solidFill>
                <a:srgbClr val="335B74"/>
              </a:solidFill>
            </a:endParaRPr>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D2E57653-3E58-4892-A7ED-712530ACC680}" type="slidenum">
              <a:rPr lang="en-US" smtClean="0">
                <a:solidFill>
                  <a:srgbClr val="335B74"/>
                </a:solidFill>
              </a:rPr>
              <a:pPr/>
              <a:t>‹#›</a:t>
            </a:fld>
            <a:endParaRPr lang="en-US">
              <a:solidFill>
                <a:srgbClr val="335B74"/>
              </a:solidFill>
            </a:endParaRPr>
          </a:p>
        </p:txBody>
      </p:sp>
    </p:spTree>
    <p:extLst>
      <p:ext uri="{BB962C8B-B14F-4D97-AF65-F5344CB8AC3E}">
        <p14:creationId xmlns:p14="http://schemas.microsoft.com/office/powerpoint/2010/main" val="232905709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33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a:solidFill>
                <a:srgbClr val="335B74"/>
              </a:solidFill>
            </a:endParaRPr>
          </a:p>
        </p:txBody>
      </p:sp>
      <p:sp>
        <p:nvSpPr>
          <p:cNvPr id="6" name="Footer Placeholder 5"/>
          <p:cNvSpPr>
            <a:spLocks noGrp="1"/>
          </p:cNvSpPr>
          <p:nvPr>
            <p:ph type="ftr" sz="quarter" idx="11"/>
          </p:nvPr>
        </p:nvSpPr>
        <p:spPr/>
        <p:txBody>
          <a:bodyPr/>
          <a:lstStyle/>
          <a:p>
            <a:endParaRPr lang="en-US">
              <a:solidFill>
                <a:srgbClr val="335B74"/>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52629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 name="Title 1"/>
          <p:cNvSpPr>
            <a:spLocks noGrp="1"/>
          </p:cNvSpPr>
          <p:nvPr>
            <p:ph type="title"/>
          </p:nvPr>
        </p:nvSpPr>
        <p:spPr>
          <a:xfrm>
            <a:off x="1600200" y="3486150"/>
            <a:ext cx="7315200" cy="514350"/>
          </a:xfrm>
        </p:spPr>
        <p:txBody>
          <a:bodyPr anchor="ctr"/>
          <a:lstStyle>
            <a:lvl1pPr algn="l">
              <a:buNone/>
              <a:defRPr sz="21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2" name="Date Placeholder 11"/>
          <p:cNvSpPr>
            <a:spLocks noGrp="1"/>
          </p:cNvSpPr>
          <p:nvPr>
            <p:ph type="dt" sz="half" idx="10"/>
          </p:nvPr>
        </p:nvSpPr>
        <p:spPr>
          <a:xfrm>
            <a:off x="6248400" y="4686300"/>
            <a:ext cx="2667000" cy="273844"/>
          </a:xfrm>
        </p:spPr>
        <p:txBody>
          <a:bodyPr rtlCol="0"/>
          <a:lstStyle/>
          <a:p>
            <a:endParaRPr lang="en-US">
              <a:solidFill>
                <a:srgbClr val="335B74"/>
              </a:solidFill>
            </a:endParaRPr>
          </a:p>
        </p:txBody>
      </p:sp>
      <p:sp>
        <p:nvSpPr>
          <p:cNvPr id="13" name="Slide Number Placeholder 12"/>
          <p:cNvSpPr>
            <a:spLocks noGrp="1"/>
          </p:cNvSpPr>
          <p:nvPr>
            <p:ph type="sldNum" sz="quarter" idx="11"/>
          </p:nvPr>
        </p:nvSpPr>
        <p:spPr>
          <a:xfrm>
            <a:off x="0" y="3500437"/>
            <a:ext cx="1447800" cy="497684"/>
          </a:xfrm>
        </p:spPr>
        <p:txBody>
          <a:bodyPr rtlCol="0"/>
          <a:lstStyle>
            <a:lvl1pPr>
              <a:defRPr sz="2100"/>
            </a:lvl1pPr>
          </a:lstStyle>
          <a:p>
            <a:fld id="{D2E57653-3E58-4892-A7ED-712530ACC680}" type="slidenum">
              <a:rPr lang="en-US" smtClean="0"/>
              <a:pPr/>
              <a:t>‹#›</a:t>
            </a:fld>
            <a:endParaRPr lang="en-US"/>
          </a:p>
        </p:txBody>
      </p:sp>
      <p:sp>
        <p:nvSpPr>
          <p:cNvPr id="14" name="Footer Placeholder 13"/>
          <p:cNvSpPr>
            <a:spLocks noGrp="1"/>
          </p:cNvSpPr>
          <p:nvPr>
            <p:ph type="ftr" sz="quarter" idx="12"/>
          </p:nvPr>
        </p:nvSpPr>
        <p:spPr>
          <a:xfrm>
            <a:off x="1600200" y="4686155"/>
            <a:ext cx="4572000" cy="273844"/>
          </a:xfrm>
        </p:spPr>
        <p:txBody>
          <a:bodyPr rtlCol="0"/>
          <a:lstStyle/>
          <a:p>
            <a:endParaRPr lang="en-US">
              <a:solidFill>
                <a:srgbClr val="335B74"/>
              </a:solidFill>
            </a:endParaRPr>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338493348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335B74"/>
              </a:solidFill>
            </a:endParaRPr>
          </a:p>
        </p:txBody>
      </p:sp>
      <p:sp>
        <p:nvSpPr>
          <p:cNvPr id="5" name="Footer Placeholder 4"/>
          <p:cNvSpPr>
            <a:spLocks noGrp="1"/>
          </p:cNvSpPr>
          <p:nvPr>
            <p:ph type="ftr" sz="quarter" idx="11"/>
          </p:nvPr>
        </p:nvSpPr>
        <p:spPr/>
        <p:txBody>
          <a:bodyPr/>
          <a:lstStyle/>
          <a:p>
            <a:endParaRPr lang="en-US">
              <a:solidFill>
                <a:srgbClr val="335B74"/>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pPr/>
              <a:t>‹#›</a:t>
            </a:fld>
            <a:endParaRPr lang="en-US"/>
          </a:p>
        </p:txBody>
      </p:sp>
    </p:spTree>
    <p:extLst>
      <p:ext uri="{BB962C8B-B14F-4D97-AF65-F5344CB8AC3E}">
        <p14:creationId xmlns:p14="http://schemas.microsoft.com/office/powerpoint/2010/main" val="638815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endParaRPr lang="en-US">
              <a:solidFill>
                <a:srgbClr val="335B74"/>
              </a:solidFill>
            </a:endParaRPr>
          </a:p>
        </p:txBody>
      </p:sp>
      <p:sp>
        <p:nvSpPr>
          <p:cNvPr id="5" name="Footer Placeholder 4"/>
          <p:cNvSpPr>
            <a:spLocks noGrp="1"/>
          </p:cNvSpPr>
          <p:nvPr>
            <p:ph type="ftr" sz="quarter" idx="11"/>
          </p:nvPr>
        </p:nvSpPr>
        <p:spPr>
          <a:xfrm>
            <a:off x="457202" y="4686156"/>
            <a:ext cx="5573483" cy="273844"/>
          </a:xfrm>
        </p:spPr>
        <p:txBody>
          <a:bodyPr/>
          <a:lstStyle/>
          <a:p>
            <a:endParaRPr lang="en-US">
              <a:solidFill>
                <a:srgbClr val="335B74"/>
              </a:solidFill>
            </a:endParaRPr>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6" name="Slide Number Placeholder 5"/>
          <p:cNvSpPr>
            <a:spLocks noGrp="1"/>
          </p:cNvSpPr>
          <p:nvPr>
            <p:ph type="sldNum" sz="quarter" idx="12"/>
          </p:nvPr>
        </p:nvSpPr>
        <p:spPr>
          <a:xfrm rot="5400000">
            <a:off x="6056313" y="77787"/>
            <a:ext cx="400050" cy="244476"/>
          </a:xfrm>
        </p:spPr>
        <p:txBody>
          <a:bodyPr/>
          <a:lstStyle/>
          <a:p>
            <a:fld id="{D2E57653-3E58-4892-A7ED-712530ACC680}" type="slidenum">
              <a:rPr lang="en-US" smtClean="0"/>
              <a:pPr/>
              <a:t>‹#›</a:t>
            </a:fld>
            <a:endParaRPr lang="en-US"/>
          </a:p>
        </p:txBody>
      </p:sp>
    </p:spTree>
    <p:extLst>
      <p:ext uri="{BB962C8B-B14F-4D97-AF65-F5344CB8AC3E}">
        <p14:creationId xmlns:p14="http://schemas.microsoft.com/office/powerpoint/2010/main" val="20370785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164" name="Shape 164"/>
          <p:cNvGrpSpPr/>
          <p:nvPr/>
        </p:nvGrpSpPr>
        <p:grpSpPr>
          <a:xfrm>
            <a:off x="6946842" y="4472723"/>
            <a:ext cx="2202830" cy="670795"/>
            <a:chOff x="5575242" y="4472723"/>
            <a:chExt cx="2202830" cy="670795"/>
          </a:xfrm>
        </p:grpSpPr>
        <p:sp>
          <p:nvSpPr>
            <p:cNvPr id="165" name="Shape 16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6" name="Shape 166"/>
            <p:cNvGrpSpPr/>
            <p:nvPr/>
          </p:nvGrpSpPr>
          <p:grpSpPr>
            <a:xfrm flipH="1">
              <a:off x="5734850" y="4472723"/>
              <a:ext cx="2040837" cy="670795"/>
              <a:chOff x="1297954" y="330075"/>
              <a:chExt cx="5169293" cy="1699506"/>
            </a:xfrm>
          </p:grpSpPr>
          <p:sp>
            <p:nvSpPr>
              <p:cNvPr id="167" name="Shape 16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8" name="Shape 16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flipH="1">
              <a:off x="5578209" y="4646738"/>
              <a:ext cx="2199863" cy="304563"/>
              <a:chOff x="-5827153" y="330075"/>
              <a:chExt cx="12276019" cy="1699569"/>
            </a:xfrm>
          </p:grpSpPr>
          <p:sp>
            <p:nvSpPr>
              <p:cNvPr id="170" name="Shape 17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1" name="Shape 171"/>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172" name="Shape 172"/>
          <p:cNvGrpSpPr/>
          <p:nvPr/>
        </p:nvGrpSpPr>
        <p:grpSpPr>
          <a:xfrm rot="10800000">
            <a:off x="-8" y="-2"/>
            <a:ext cx="2202830" cy="670795"/>
            <a:chOff x="5575242" y="4472723"/>
            <a:chExt cx="2202830" cy="670795"/>
          </a:xfrm>
        </p:grpSpPr>
        <p:sp>
          <p:nvSpPr>
            <p:cNvPr id="173" name="Shape 173"/>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4" name="Shape 174"/>
            <p:cNvGrpSpPr/>
            <p:nvPr/>
          </p:nvGrpSpPr>
          <p:grpSpPr>
            <a:xfrm flipH="1">
              <a:off x="5734850" y="4472723"/>
              <a:ext cx="2040837" cy="670795"/>
              <a:chOff x="1297954" y="330075"/>
              <a:chExt cx="5169293" cy="1699506"/>
            </a:xfrm>
          </p:grpSpPr>
          <p:sp>
            <p:nvSpPr>
              <p:cNvPr id="175" name="Shape 17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6" name="Shape 17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7" name="Shape 177"/>
            <p:cNvGrpSpPr/>
            <p:nvPr/>
          </p:nvGrpSpPr>
          <p:grpSpPr>
            <a:xfrm flipH="1">
              <a:off x="5578209" y="4646738"/>
              <a:ext cx="2199863" cy="304563"/>
              <a:chOff x="-5827153" y="330075"/>
              <a:chExt cx="12276019" cy="1699569"/>
            </a:xfrm>
          </p:grpSpPr>
          <p:sp>
            <p:nvSpPr>
              <p:cNvPr id="178" name="Shape 178"/>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9" name="Shape 17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058664"/>
            <a:ext cx="8382000" cy="165814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962771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endParaRPr lang="en-US">
              <a:solidFill>
                <a:srgbClr val="DFE3E5"/>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fld id="{D2E57653-3E58-4892-A7ED-712530ACC680}" type="slidenum">
              <a:rPr lang="en-US" smtClean="0">
                <a:solidFill>
                  <a:srgbClr val="DFE3E5"/>
                </a:solidFill>
              </a:rPr>
              <a:pPr/>
              <a:t>‹#›</a:t>
            </a:fld>
            <a:endParaRPr lang="en-US">
              <a:solidFill>
                <a:srgbClr val="DFE3E5"/>
              </a:solidFill>
            </a:endParaRPr>
          </a:p>
        </p:txBody>
      </p:sp>
    </p:spTree>
    <p:extLst>
      <p:ext uri="{BB962C8B-B14F-4D97-AF65-F5344CB8AC3E}">
        <p14:creationId xmlns:p14="http://schemas.microsoft.com/office/powerpoint/2010/main" val="28739858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solidFill>
                <a:srgbClr val="335B74"/>
              </a:solidFill>
            </a:endParaRPr>
          </a:p>
        </p:txBody>
      </p:sp>
      <p:sp>
        <p:nvSpPr>
          <p:cNvPr id="5" name="Footer Placeholder 4"/>
          <p:cNvSpPr>
            <a:spLocks noGrp="1"/>
          </p:cNvSpPr>
          <p:nvPr>
            <p:ph type="ftr" sz="quarter" idx="11"/>
          </p:nvPr>
        </p:nvSpPr>
        <p:spPr/>
        <p:txBody>
          <a:bodyPr/>
          <a:lstStyle/>
          <a:p>
            <a:endParaRPr lang="en-US">
              <a:solidFill>
                <a:srgbClr val="335B74"/>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4509584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 name="Title 1"/>
          <p:cNvSpPr>
            <a:spLocks noGrp="1"/>
          </p:cNvSpPr>
          <p:nvPr>
            <p:ph type="title"/>
          </p:nvPr>
        </p:nvSpPr>
        <p:spPr>
          <a:xfrm>
            <a:off x="1371600" y="1200150"/>
            <a:ext cx="7620000" cy="742950"/>
          </a:xfrm>
        </p:spPr>
        <p:txBody>
          <a:bodyPr/>
          <a:lstStyle>
            <a:lvl1pPr algn="l">
              <a:buNone/>
              <a:defRPr sz="33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a:solidFill>
                <a:srgbClr val="335B74"/>
              </a:solidFill>
            </a:endParaRPr>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1800">
                <a:solidFill>
                  <a:srgbClr val="FFFFFF"/>
                </a:solidFill>
              </a:defRPr>
            </a:lvl1pPr>
          </a:lstStyle>
          <a:p>
            <a:fld id="{D2E57653-3E58-4892-A7ED-712530ACC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335B74"/>
              </a:solidFill>
            </a:endParaRPr>
          </a:p>
        </p:txBody>
      </p:sp>
    </p:spTree>
    <p:extLst>
      <p:ext uri="{BB962C8B-B14F-4D97-AF65-F5344CB8AC3E}">
        <p14:creationId xmlns:p14="http://schemas.microsoft.com/office/powerpoint/2010/main" val="163315162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solidFill>
                <a:srgbClr val="335B74"/>
              </a:solidFill>
            </a:endParaRPr>
          </a:p>
        </p:txBody>
      </p:sp>
      <p:sp>
        <p:nvSpPr>
          <p:cNvPr id="10" name="Slide Number Placeholder 9"/>
          <p:cNvSpPr>
            <a:spLocks noGrp="1"/>
          </p:cNvSpPr>
          <p:nvPr>
            <p:ph type="sldNum" sz="quarter" idx="16"/>
          </p:nvPr>
        </p:nvSpPr>
        <p:spPr/>
        <p:txBody>
          <a:bodyPr rtlCol="0"/>
          <a:lstStyle/>
          <a:p>
            <a:fld id="{D2E57653-3E58-4892-A7ED-712530ACC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335B74"/>
              </a:solidFill>
            </a:endParaRPr>
          </a:p>
        </p:txBody>
      </p:sp>
    </p:spTree>
    <p:extLst>
      <p:ext uri="{BB962C8B-B14F-4D97-AF65-F5344CB8AC3E}">
        <p14:creationId xmlns:p14="http://schemas.microsoft.com/office/powerpoint/2010/main" val="77549323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solidFill>
                <a:srgbClr val="335B74"/>
              </a:solidFill>
            </a:endParaRPr>
          </a:p>
        </p:txBody>
      </p:sp>
      <p:sp>
        <p:nvSpPr>
          <p:cNvPr id="12" name="Slide Number Placeholder 11"/>
          <p:cNvSpPr>
            <a:spLocks noGrp="1"/>
          </p:cNvSpPr>
          <p:nvPr>
            <p:ph type="sldNum" sz="quarter" idx="16"/>
          </p:nvPr>
        </p:nvSpPr>
        <p:spPr/>
        <p:txBody>
          <a:bodyPr rtlCol="0"/>
          <a:lstStyle/>
          <a:p>
            <a:fld id="{D2E57653-3E58-4892-A7ED-712530ACC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335B74"/>
              </a:solidFill>
            </a:endParaRPr>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05178341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srgbClr val="335B74"/>
              </a:solidFill>
            </a:endParaRPr>
          </a:p>
        </p:txBody>
      </p:sp>
      <p:sp>
        <p:nvSpPr>
          <p:cNvPr id="4" name="Footer Placeholder 3"/>
          <p:cNvSpPr>
            <a:spLocks noGrp="1"/>
          </p:cNvSpPr>
          <p:nvPr>
            <p:ph type="ftr" sz="quarter" idx="11"/>
          </p:nvPr>
        </p:nvSpPr>
        <p:spPr/>
        <p:txBody>
          <a:bodyPr/>
          <a:lstStyle/>
          <a:p>
            <a:endParaRPr lang="en-US">
              <a:solidFill>
                <a:srgbClr val="335B74"/>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Tree>
    <p:extLst>
      <p:ext uri="{BB962C8B-B14F-4D97-AF65-F5344CB8AC3E}">
        <p14:creationId xmlns:p14="http://schemas.microsoft.com/office/powerpoint/2010/main" val="6596494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335B74"/>
              </a:solidFill>
            </a:endParaRPr>
          </a:p>
        </p:txBody>
      </p:sp>
      <p:sp>
        <p:nvSpPr>
          <p:cNvPr id="3" name="Footer Placeholder 2"/>
          <p:cNvSpPr>
            <a:spLocks noGrp="1"/>
          </p:cNvSpPr>
          <p:nvPr>
            <p:ph type="ftr" sz="quarter" idx="11"/>
          </p:nvPr>
        </p:nvSpPr>
        <p:spPr/>
        <p:txBody>
          <a:bodyPr/>
          <a:lstStyle/>
          <a:p>
            <a:endParaRPr lang="en-US">
              <a:solidFill>
                <a:srgbClr val="335B74"/>
              </a:solidFill>
            </a:endParaRPr>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D2E57653-3E58-4892-A7ED-712530ACC680}" type="slidenum">
              <a:rPr lang="en-US" smtClean="0">
                <a:solidFill>
                  <a:srgbClr val="335B74"/>
                </a:solidFill>
              </a:rPr>
              <a:pPr/>
              <a:t>‹#›</a:t>
            </a:fld>
            <a:endParaRPr lang="en-US">
              <a:solidFill>
                <a:srgbClr val="335B74"/>
              </a:solidFill>
            </a:endParaRPr>
          </a:p>
        </p:txBody>
      </p:sp>
    </p:spTree>
    <p:extLst>
      <p:ext uri="{BB962C8B-B14F-4D97-AF65-F5344CB8AC3E}">
        <p14:creationId xmlns:p14="http://schemas.microsoft.com/office/powerpoint/2010/main" val="86866283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33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a:solidFill>
                <a:srgbClr val="335B74"/>
              </a:solidFill>
            </a:endParaRPr>
          </a:p>
        </p:txBody>
      </p:sp>
      <p:sp>
        <p:nvSpPr>
          <p:cNvPr id="6" name="Footer Placeholder 5"/>
          <p:cNvSpPr>
            <a:spLocks noGrp="1"/>
          </p:cNvSpPr>
          <p:nvPr>
            <p:ph type="ftr" sz="quarter" idx="11"/>
          </p:nvPr>
        </p:nvSpPr>
        <p:spPr/>
        <p:txBody>
          <a:bodyPr/>
          <a:lstStyle/>
          <a:p>
            <a:endParaRPr lang="en-US">
              <a:solidFill>
                <a:srgbClr val="335B74"/>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97142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 name="Title 1"/>
          <p:cNvSpPr>
            <a:spLocks noGrp="1"/>
          </p:cNvSpPr>
          <p:nvPr>
            <p:ph type="title"/>
          </p:nvPr>
        </p:nvSpPr>
        <p:spPr>
          <a:xfrm>
            <a:off x="1600200" y="3486150"/>
            <a:ext cx="7315200" cy="514350"/>
          </a:xfrm>
        </p:spPr>
        <p:txBody>
          <a:bodyPr anchor="ctr"/>
          <a:lstStyle>
            <a:lvl1pPr algn="l">
              <a:buNone/>
              <a:defRPr sz="21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2" name="Date Placeholder 11"/>
          <p:cNvSpPr>
            <a:spLocks noGrp="1"/>
          </p:cNvSpPr>
          <p:nvPr>
            <p:ph type="dt" sz="half" idx="10"/>
          </p:nvPr>
        </p:nvSpPr>
        <p:spPr>
          <a:xfrm>
            <a:off x="6248400" y="4686300"/>
            <a:ext cx="2667000" cy="273844"/>
          </a:xfrm>
        </p:spPr>
        <p:txBody>
          <a:bodyPr rtlCol="0"/>
          <a:lstStyle/>
          <a:p>
            <a:endParaRPr lang="en-US">
              <a:solidFill>
                <a:srgbClr val="335B74"/>
              </a:solidFill>
            </a:endParaRPr>
          </a:p>
        </p:txBody>
      </p:sp>
      <p:sp>
        <p:nvSpPr>
          <p:cNvPr id="13" name="Slide Number Placeholder 12"/>
          <p:cNvSpPr>
            <a:spLocks noGrp="1"/>
          </p:cNvSpPr>
          <p:nvPr>
            <p:ph type="sldNum" sz="quarter" idx="11"/>
          </p:nvPr>
        </p:nvSpPr>
        <p:spPr>
          <a:xfrm>
            <a:off x="0" y="3500437"/>
            <a:ext cx="1447800" cy="497684"/>
          </a:xfrm>
        </p:spPr>
        <p:txBody>
          <a:bodyPr rtlCol="0"/>
          <a:lstStyle>
            <a:lvl1pPr>
              <a:defRPr sz="2100"/>
            </a:lvl1pPr>
          </a:lstStyle>
          <a:p>
            <a:fld id="{D2E57653-3E58-4892-A7ED-712530ACC680}" type="slidenum">
              <a:rPr lang="en-US" smtClean="0"/>
              <a:pPr/>
              <a:t>‹#›</a:t>
            </a:fld>
            <a:endParaRPr lang="en-US"/>
          </a:p>
        </p:txBody>
      </p:sp>
      <p:sp>
        <p:nvSpPr>
          <p:cNvPr id="14" name="Footer Placeholder 13"/>
          <p:cNvSpPr>
            <a:spLocks noGrp="1"/>
          </p:cNvSpPr>
          <p:nvPr>
            <p:ph type="ftr" sz="quarter" idx="12"/>
          </p:nvPr>
        </p:nvSpPr>
        <p:spPr>
          <a:xfrm>
            <a:off x="1600200" y="4686155"/>
            <a:ext cx="4572000" cy="273844"/>
          </a:xfrm>
        </p:spPr>
        <p:txBody>
          <a:bodyPr rtlCol="0"/>
          <a:lstStyle/>
          <a:p>
            <a:endParaRPr lang="en-US">
              <a:solidFill>
                <a:srgbClr val="335B74"/>
              </a:solidFill>
            </a:endParaRPr>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399149818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endParaRPr lang="en-US">
              <a:solidFill>
                <a:srgbClr val="DFE3E5"/>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fld id="{D2E57653-3E58-4892-A7ED-712530ACC680}" type="slidenum">
              <a:rPr lang="en-US" smtClean="0">
                <a:solidFill>
                  <a:srgbClr val="DFE3E5"/>
                </a:solidFill>
              </a:rPr>
              <a:pPr/>
              <a:t>‹#›</a:t>
            </a:fld>
            <a:endParaRPr lang="en-US">
              <a:solidFill>
                <a:srgbClr val="DFE3E5"/>
              </a:solidFill>
            </a:endParaRPr>
          </a:p>
        </p:txBody>
      </p:sp>
    </p:spTree>
    <p:extLst>
      <p:ext uri="{BB962C8B-B14F-4D97-AF65-F5344CB8AC3E}">
        <p14:creationId xmlns:p14="http://schemas.microsoft.com/office/powerpoint/2010/main" val="6958647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335B74"/>
              </a:solidFill>
            </a:endParaRPr>
          </a:p>
        </p:txBody>
      </p:sp>
      <p:sp>
        <p:nvSpPr>
          <p:cNvPr id="5" name="Footer Placeholder 4"/>
          <p:cNvSpPr>
            <a:spLocks noGrp="1"/>
          </p:cNvSpPr>
          <p:nvPr>
            <p:ph type="ftr" sz="quarter" idx="11"/>
          </p:nvPr>
        </p:nvSpPr>
        <p:spPr/>
        <p:txBody>
          <a:bodyPr/>
          <a:lstStyle/>
          <a:p>
            <a:endParaRPr lang="en-US">
              <a:solidFill>
                <a:srgbClr val="335B74"/>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pPr/>
              <a:t>‹#›</a:t>
            </a:fld>
            <a:endParaRPr lang="en-US"/>
          </a:p>
        </p:txBody>
      </p:sp>
    </p:spTree>
    <p:extLst>
      <p:ext uri="{BB962C8B-B14F-4D97-AF65-F5344CB8AC3E}">
        <p14:creationId xmlns:p14="http://schemas.microsoft.com/office/powerpoint/2010/main" val="27452508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endParaRPr lang="en-US">
              <a:solidFill>
                <a:srgbClr val="335B74"/>
              </a:solidFill>
            </a:endParaRPr>
          </a:p>
        </p:txBody>
      </p:sp>
      <p:sp>
        <p:nvSpPr>
          <p:cNvPr id="5" name="Footer Placeholder 4"/>
          <p:cNvSpPr>
            <a:spLocks noGrp="1"/>
          </p:cNvSpPr>
          <p:nvPr>
            <p:ph type="ftr" sz="quarter" idx="11"/>
          </p:nvPr>
        </p:nvSpPr>
        <p:spPr>
          <a:xfrm>
            <a:off x="457202" y="4686156"/>
            <a:ext cx="5573483" cy="273844"/>
          </a:xfrm>
        </p:spPr>
        <p:txBody>
          <a:bodyPr/>
          <a:lstStyle/>
          <a:p>
            <a:endParaRPr lang="en-US">
              <a:solidFill>
                <a:srgbClr val="335B74"/>
              </a:solidFill>
            </a:endParaRPr>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6" name="Slide Number Placeholder 5"/>
          <p:cNvSpPr>
            <a:spLocks noGrp="1"/>
          </p:cNvSpPr>
          <p:nvPr>
            <p:ph type="sldNum" sz="quarter" idx="12"/>
          </p:nvPr>
        </p:nvSpPr>
        <p:spPr>
          <a:xfrm rot="5400000">
            <a:off x="6056313" y="77787"/>
            <a:ext cx="400050" cy="244476"/>
          </a:xfrm>
        </p:spPr>
        <p:txBody>
          <a:bodyPr/>
          <a:lstStyle/>
          <a:p>
            <a:fld id="{D2E57653-3E58-4892-A7ED-712530ACC680}" type="slidenum">
              <a:rPr lang="en-US" smtClean="0"/>
              <a:pPr/>
              <a:t>‹#›</a:t>
            </a:fld>
            <a:endParaRPr lang="en-US"/>
          </a:p>
        </p:txBody>
      </p:sp>
    </p:spTree>
    <p:extLst>
      <p:ext uri="{BB962C8B-B14F-4D97-AF65-F5344CB8AC3E}">
        <p14:creationId xmlns:p14="http://schemas.microsoft.com/office/powerpoint/2010/main" val="298802765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058664"/>
            <a:ext cx="8382000" cy="165814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698438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endParaRPr lang="en-US">
              <a:solidFill>
                <a:srgbClr val="DFE3E5"/>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fld id="{D2E57653-3E58-4892-A7ED-712530ACC680}" type="slidenum">
              <a:rPr lang="en-US" smtClean="0">
                <a:solidFill>
                  <a:srgbClr val="DFE3E5"/>
                </a:solidFill>
              </a:rPr>
              <a:pPr/>
              <a:t>‹#›</a:t>
            </a:fld>
            <a:endParaRPr lang="en-US">
              <a:solidFill>
                <a:srgbClr val="DFE3E5"/>
              </a:solidFill>
            </a:endParaRPr>
          </a:p>
        </p:txBody>
      </p:sp>
    </p:spTree>
    <p:extLst>
      <p:ext uri="{BB962C8B-B14F-4D97-AF65-F5344CB8AC3E}">
        <p14:creationId xmlns:p14="http://schemas.microsoft.com/office/powerpoint/2010/main" val="23979233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solidFill>
                <a:srgbClr val="335B74"/>
              </a:solidFill>
            </a:endParaRPr>
          </a:p>
        </p:txBody>
      </p:sp>
      <p:sp>
        <p:nvSpPr>
          <p:cNvPr id="5" name="Footer Placeholder 4"/>
          <p:cNvSpPr>
            <a:spLocks noGrp="1"/>
          </p:cNvSpPr>
          <p:nvPr>
            <p:ph type="ftr" sz="quarter" idx="11"/>
          </p:nvPr>
        </p:nvSpPr>
        <p:spPr/>
        <p:txBody>
          <a:bodyPr/>
          <a:lstStyle/>
          <a:p>
            <a:endParaRPr lang="en-US">
              <a:solidFill>
                <a:srgbClr val="335B74"/>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32171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 name="Title 1"/>
          <p:cNvSpPr>
            <a:spLocks noGrp="1"/>
          </p:cNvSpPr>
          <p:nvPr>
            <p:ph type="title"/>
          </p:nvPr>
        </p:nvSpPr>
        <p:spPr>
          <a:xfrm>
            <a:off x="1371600" y="1200150"/>
            <a:ext cx="7620000" cy="742950"/>
          </a:xfrm>
        </p:spPr>
        <p:txBody>
          <a:bodyPr/>
          <a:lstStyle>
            <a:lvl1pPr algn="l">
              <a:buNone/>
              <a:defRPr sz="33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a:solidFill>
                <a:srgbClr val="335B74"/>
              </a:solidFill>
            </a:endParaRPr>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1800">
                <a:solidFill>
                  <a:srgbClr val="FFFFFF"/>
                </a:solidFill>
              </a:defRPr>
            </a:lvl1pPr>
          </a:lstStyle>
          <a:p>
            <a:fld id="{D2E57653-3E58-4892-A7ED-712530ACC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335B74"/>
              </a:solidFill>
            </a:endParaRPr>
          </a:p>
        </p:txBody>
      </p:sp>
    </p:spTree>
    <p:extLst>
      <p:ext uri="{BB962C8B-B14F-4D97-AF65-F5344CB8AC3E}">
        <p14:creationId xmlns:p14="http://schemas.microsoft.com/office/powerpoint/2010/main" val="269303258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solidFill>
                <a:srgbClr val="335B74"/>
              </a:solidFill>
            </a:endParaRPr>
          </a:p>
        </p:txBody>
      </p:sp>
      <p:sp>
        <p:nvSpPr>
          <p:cNvPr id="10" name="Slide Number Placeholder 9"/>
          <p:cNvSpPr>
            <a:spLocks noGrp="1"/>
          </p:cNvSpPr>
          <p:nvPr>
            <p:ph type="sldNum" sz="quarter" idx="16"/>
          </p:nvPr>
        </p:nvSpPr>
        <p:spPr/>
        <p:txBody>
          <a:bodyPr rtlCol="0"/>
          <a:lstStyle/>
          <a:p>
            <a:fld id="{D2E57653-3E58-4892-A7ED-712530ACC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335B74"/>
              </a:solidFill>
            </a:endParaRPr>
          </a:p>
        </p:txBody>
      </p:sp>
    </p:spTree>
    <p:extLst>
      <p:ext uri="{BB962C8B-B14F-4D97-AF65-F5344CB8AC3E}">
        <p14:creationId xmlns:p14="http://schemas.microsoft.com/office/powerpoint/2010/main" val="296173552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solidFill>
                <a:srgbClr val="335B74"/>
              </a:solidFill>
            </a:endParaRPr>
          </a:p>
        </p:txBody>
      </p:sp>
      <p:sp>
        <p:nvSpPr>
          <p:cNvPr id="12" name="Slide Number Placeholder 11"/>
          <p:cNvSpPr>
            <a:spLocks noGrp="1"/>
          </p:cNvSpPr>
          <p:nvPr>
            <p:ph type="sldNum" sz="quarter" idx="16"/>
          </p:nvPr>
        </p:nvSpPr>
        <p:spPr/>
        <p:txBody>
          <a:bodyPr rtlCol="0"/>
          <a:lstStyle/>
          <a:p>
            <a:fld id="{D2E57653-3E58-4892-A7ED-712530ACC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335B74"/>
              </a:solidFill>
            </a:endParaRPr>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14623875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solidFill>
                <a:srgbClr val="335B74"/>
              </a:solidFill>
            </a:endParaRPr>
          </a:p>
        </p:txBody>
      </p:sp>
      <p:sp>
        <p:nvSpPr>
          <p:cNvPr id="4" name="Footer Placeholder 3"/>
          <p:cNvSpPr>
            <a:spLocks noGrp="1"/>
          </p:cNvSpPr>
          <p:nvPr>
            <p:ph type="ftr" sz="quarter" idx="11"/>
          </p:nvPr>
        </p:nvSpPr>
        <p:spPr/>
        <p:txBody>
          <a:bodyPr/>
          <a:lstStyle/>
          <a:p>
            <a:endParaRPr lang="en-US">
              <a:solidFill>
                <a:srgbClr val="335B74"/>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Tree>
    <p:extLst>
      <p:ext uri="{BB962C8B-B14F-4D97-AF65-F5344CB8AC3E}">
        <p14:creationId xmlns:p14="http://schemas.microsoft.com/office/powerpoint/2010/main" val="65835507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335B74"/>
              </a:solidFill>
            </a:endParaRPr>
          </a:p>
        </p:txBody>
      </p:sp>
      <p:sp>
        <p:nvSpPr>
          <p:cNvPr id="3" name="Footer Placeholder 2"/>
          <p:cNvSpPr>
            <a:spLocks noGrp="1"/>
          </p:cNvSpPr>
          <p:nvPr>
            <p:ph type="ftr" sz="quarter" idx="11"/>
          </p:nvPr>
        </p:nvSpPr>
        <p:spPr/>
        <p:txBody>
          <a:bodyPr/>
          <a:lstStyle/>
          <a:p>
            <a:endParaRPr lang="en-US">
              <a:solidFill>
                <a:srgbClr val="335B74"/>
              </a:solidFill>
            </a:endParaRPr>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D2E57653-3E58-4892-A7ED-712530ACC680}" type="slidenum">
              <a:rPr lang="en-US" smtClean="0">
                <a:solidFill>
                  <a:srgbClr val="335B74"/>
                </a:solidFill>
              </a:rPr>
              <a:pPr/>
              <a:t>‹#›</a:t>
            </a:fld>
            <a:endParaRPr lang="en-US">
              <a:solidFill>
                <a:srgbClr val="335B74"/>
              </a:solidFill>
            </a:endParaRPr>
          </a:p>
        </p:txBody>
      </p:sp>
    </p:spTree>
    <p:extLst>
      <p:ext uri="{BB962C8B-B14F-4D97-AF65-F5344CB8AC3E}">
        <p14:creationId xmlns:p14="http://schemas.microsoft.com/office/powerpoint/2010/main" val="29786330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n-US">
              <a:solidFill>
                <a:srgbClr val="335B74"/>
              </a:solidFill>
            </a:endParaRPr>
          </a:p>
        </p:txBody>
      </p:sp>
      <p:sp>
        <p:nvSpPr>
          <p:cNvPr id="5" name="Footer Placeholder 4"/>
          <p:cNvSpPr>
            <a:spLocks noGrp="1"/>
          </p:cNvSpPr>
          <p:nvPr>
            <p:ph type="ftr" sz="quarter" idx="11"/>
          </p:nvPr>
        </p:nvSpPr>
        <p:spPr/>
        <p:txBody>
          <a:bodyPr/>
          <a:lstStyle/>
          <a:p>
            <a:endParaRPr lang="en-US">
              <a:solidFill>
                <a:srgbClr val="335B74"/>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7911413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33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US">
              <a:solidFill>
                <a:srgbClr val="335B74"/>
              </a:solidFill>
            </a:endParaRPr>
          </a:p>
        </p:txBody>
      </p:sp>
      <p:sp>
        <p:nvSpPr>
          <p:cNvPr id="6" name="Footer Placeholder 5"/>
          <p:cNvSpPr>
            <a:spLocks noGrp="1"/>
          </p:cNvSpPr>
          <p:nvPr>
            <p:ph type="ftr" sz="quarter" idx="11"/>
          </p:nvPr>
        </p:nvSpPr>
        <p:spPr/>
        <p:txBody>
          <a:bodyPr/>
          <a:lstStyle/>
          <a:p>
            <a:endParaRPr lang="en-US">
              <a:solidFill>
                <a:srgbClr val="335B74"/>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2E57653-3E58-4892-A7ED-712530ACC680}" type="slidenum">
              <a:rPr lang="en-US" smtClean="0"/>
              <a:pPr/>
              <a:t>‹#›</a:t>
            </a:fld>
            <a:endParaRPr lang="en-US"/>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30579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 name="Title 1"/>
          <p:cNvSpPr>
            <a:spLocks noGrp="1"/>
          </p:cNvSpPr>
          <p:nvPr>
            <p:ph type="title"/>
          </p:nvPr>
        </p:nvSpPr>
        <p:spPr>
          <a:xfrm>
            <a:off x="1600200" y="3486150"/>
            <a:ext cx="7315200" cy="514350"/>
          </a:xfrm>
        </p:spPr>
        <p:txBody>
          <a:bodyPr anchor="ctr"/>
          <a:lstStyle>
            <a:lvl1pPr algn="l">
              <a:buNone/>
              <a:defRPr sz="21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12" name="Date Placeholder 11"/>
          <p:cNvSpPr>
            <a:spLocks noGrp="1"/>
          </p:cNvSpPr>
          <p:nvPr>
            <p:ph type="dt" sz="half" idx="10"/>
          </p:nvPr>
        </p:nvSpPr>
        <p:spPr>
          <a:xfrm>
            <a:off x="6248400" y="4686300"/>
            <a:ext cx="2667000" cy="273844"/>
          </a:xfrm>
        </p:spPr>
        <p:txBody>
          <a:bodyPr rtlCol="0"/>
          <a:lstStyle/>
          <a:p>
            <a:endParaRPr lang="en-US">
              <a:solidFill>
                <a:srgbClr val="335B74"/>
              </a:solidFill>
            </a:endParaRPr>
          </a:p>
        </p:txBody>
      </p:sp>
      <p:sp>
        <p:nvSpPr>
          <p:cNvPr id="13" name="Slide Number Placeholder 12"/>
          <p:cNvSpPr>
            <a:spLocks noGrp="1"/>
          </p:cNvSpPr>
          <p:nvPr>
            <p:ph type="sldNum" sz="quarter" idx="11"/>
          </p:nvPr>
        </p:nvSpPr>
        <p:spPr>
          <a:xfrm>
            <a:off x="0" y="3500437"/>
            <a:ext cx="1447800" cy="497684"/>
          </a:xfrm>
        </p:spPr>
        <p:txBody>
          <a:bodyPr rtlCol="0"/>
          <a:lstStyle>
            <a:lvl1pPr>
              <a:defRPr sz="2100"/>
            </a:lvl1pPr>
          </a:lstStyle>
          <a:p>
            <a:fld id="{D2E57653-3E58-4892-A7ED-712530ACC680}" type="slidenum">
              <a:rPr lang="en-US" smtClean="0"/>
              <a:pPr/>
              <a:t>‹#›</a:t>
            </a:fld>
            <a:endParaRPr lang="en-US"/>
          </a:p>
        </p:txBody>
      </p:sp>
      <p:sp>
        <p:nvSpPr>
          <p:cNvPr id="14" name="Footer Placeholder 13"/>
          <p:cNvSpPr>
            <a:spLocks noGrp="1"/>
          </p:cNvSpPr>
          <p:nvPr>
            <p:ph type="ftr" sz="quarter" idx="12"/>
          </p:nvPr>
        </p:nvSpPr>
        <p:spPr>
          <a:xfrm>
            <a:off x="1600200" y="4686155"/>
            <a:ext cx="4572000" cy="273844"/>
          </a:xfrm>
        </p:spPr>
        <p:txBody>
          <a:bodyPr rtlCol="0"/>
          <a:lstStyle/>
          <a:p>
            <a:endParaRPr lang="en-US">
              <a:solidFill>
                <a:srgbClr val="335B74"/>
              </a:solidFill>
            </a:endParaRPr>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3518360905"/>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solidFill>
                <a:srgbClr val="335B74"/>
              </a:solidFill>
            </a:endParaRPr>
          </a:p>
        </p:txBody>
      </p:sp>
      <p:sp>
        <p:nvSpPr>
          <p:cNvPr id="5" name="Footer Placeholder 4"/>
          <p:cNvSpPr>
            <a:spLocks noGrp="1"/>
          </p:cNvSpPr>
          <p:nvPr>
            <p:ph type="ftr" sz="quarter" idx="11"/>
          </p:nvPr>
        </p:nvSpPr>
        <p:spPr/>
        <p:txBody>
          <a:bodyPr/>
          <a:lstStyle/>
          <a:p>
            <a:endParaRPr lang="en-US">
              <a:solidFill>
                <a:srgbClr val="335B74"/>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pPr/>
              <a:t>‹#›</a:t>
            </a:fld>
            <a:endParaRPr lang="en-US"/>
          </a:p>
        </p:txBody>
      </p:sp>
    </p:spTree>
    <p:extLst>
      <p:ext uri="{BB962C8B-B14F-4D97-AF65-F5344CB8AC3E}">
        <p14:creationId xmlns:p14="http://schemas.microsoft.com/office/powerpoint/2010/main" val="29782385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endParaRPr lang="en-US">
              <a:solidFill>
                <a:srgbClr val="335B74"/>
              </a:solidFill>
            </a:endParaRPr>
          </a:p>
        </p:txBody>
      </p:sp>
      <p:sp>
        <p:nvSpPr>
          <p:cNvPr id="5" name="Footer Placeholder 4"/>
          <p:cNvSpPr>
            <a:spLocks noGrp="1"/>
          </p:cNvSpPr>
          <p:nvPr>
            <p:ph type="ftr" sz="quarter" idx="11"/>
          </p:nvPr>
        </p:nvSpPr>
        <p:spPr>
          <a:xfrm>
            <a:off x="457202" y="4686156"/>
            <a:ext cx="5573483" cy="273844"/>
          </a:xfrm>
        </p:spPr>
        <p:txBody>
          <a:bodyPr/>
          <a:lstStyle/>
          <a:p>
            <a:endParaRPr lang="en-US">
              <a:solidFill>
                <a:srgbClr val="335B74"/>
              </a:solidFill>
            </a:endParaRPr>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6" name="Slide Number Placeholder 5"/>
          <p:cNvSpPr>
            <a:spLocks noGrp="1"/>
          </p:cNvSpPr>
          <p:nvPr>
            <p:ph type="sldNum" sz="quarter" idx="12"/>
          </p:nvPr>
        </p:nvSpPr>
        <p:spPr>
          <a:xfrm rot="5400000">
            <a:off x="6056313" y="77787"/>
            <a:ext cx="400050" cy="244476"/>
          </a:xfrm>
        </p:spPr>
        <p:txBody>
          <a:bodyPr/>
          <a:lstStyle/>
          <a:p>
            <a:fld id="{D2E57653-3E58-4892-A7ED-712530ACC680}" type="slidenum">
              <a:rPr lang="en-US" smtClean="0"/>
              <a:pPr/>
              <a:t>‹#›</a:t>
            </a:fld>
            <a:endParaRPr lang="en-US"/>
          </a:p>
        </p:txBody>
      </p:sp>
    </p:spTree>
    <p:extLst>
      <p:ext uri="{BB962C8B-B14F-4D97-AF65-F5344CB8AC3E}">
        <p14:creationId xmlns:p14="http://schemas.microsoft.com/office/powerpoint/2010/main" val="115180819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058664"/>
            <a:ext cx="8382000" cy="165814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37335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 name="Title 1"/>
          <p:cNvSpPr>
            <a:spLocks noGrp="1"/>
          </p:cNvSpPr>
          <p:nvPr>
            <p:ph type="title"/>
          </p:nvPr>
        </p:nvSpPr>
        <p:spPr>
          <a:xfrm>
            <a:off x="1371600" y="1200150"/>
            <a:ext cx="7620000" cy="742950"/>
          </a:xfrm>
        </p:spPr>
        <p:txBody>
          <a:bodyPr/>
          <a:lstStyle>
            <a:lvl1pPr algn="l">
              <a:buNone/>
              <a:defRPr sz="33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a:solidFill>
                <a:srgbClr val="335B74"/>
              </a:solidFill>
            </a:endParaRPr>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1800">
                <a:solidFill>
                  <a:srgbClr val="FFFFFF"/>
                </a:solidFill>
              </a:defRPr>
            </a:lvl1pPr>
          </a:lstStyle>
          <a:p>
            <a:fld id="{D2E57653-3E58-4892-A7ED-712530ACC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335B74"/>
              </a:solidFill>
            </a:endParaRPr>
          </a:p>
        </p:txBody>
      </p:sp>
    </p:spTree>
    <p:extLst>
      <p:ext uri="{BB962C8B-B14F-4D97-AF65-F5344CB8AC3E}">
        <p14:creationId xmlns:p14="http://schemas.microsoft.com/office/powerpoint/2010/main" val="36797251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solidFill>
                <a:srgbClr val="335B74"/>
              </a:solidFill>
            </a:endParaRPr>
          </a:p>
        </p:txBody>
      </p:sp>
      <p:sp>
        <p:nvSpPr>
          <p:cNvPr id="10" name="Slide Number Placeholder 9"/>
          <p:cNvSpPr>
            <a:spLocks noGrp="1"/>
          </p:cNvSpPr>
          <p:nvPr>
            <p:ph type="sldNum" sz="quarter" idx="16"/>
          </p:nvPr>
        </p:nvSpPr>
        <p:spPr/>
        <p:txBody>
          <a:bodyPr rtlCol="0"/>
          <a:lstStyle/>
          <a:p>
            <a:fld id="{D2E57653-3E58-4892-A7ED-712530ACC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335B74"/>
              </a:solidFill>
            </a:endParaRPr>
          </a:p>
        </p:txBody>
      </p:sp>
    </p:spTree>
    <p:extLst>
      <p:ext uri="{BB962C8B-B14F-4D97-AF65-F5344CB8AC3E}">
        <p14:creationId xmlns:p14="http://schemas.microsoft.com/office/powerpoint/2010/main" val="42082110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solidFill>
                <a:srgbClr val="335B74"/>
              </a:solidFill>
            </a:endParaRPr>
          </a:p>
        </p:txBody>
      </p:sp>
      <p:sp>
        <p:nvSpPr>
          <p:cNvPr id="12" name="Slide Number Placeholder 11"/>
          <p:cNvSpPr>
            <a:spLocks noGrp="1"/>
          </p:cNvSpPr>
          <p:nvPr>
            <p:ph type="sldNum" sz="quarter" idx="16"/>
          </p:nvPr>
        </p:nvSpPr>
        <p:spPr/>
        <p:txBody>
          <a:bodyPr rtlCol="0"/>
          <a:lstStyle/>
          <a:p>
            <a:fld id="{D2E57653-3E58-4892-A7ED-712530ACC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335B74"/>
              </a:solidFill>
            </a:endParaRPr>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0690017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050">
                <a:solidFill>
                  <a:schemeClr val="tx2"/>
                </a:solidFill>
              </a:defRPr>
            </a:lvl1pPr>
          </a:lstStyle>
          <a:p>
            <a:pPr>
              <a:buClrTx/>
              <a:buFontTx/>
              <a:buNone/>
            </a:pPr>
            <a:endParaRPr lang="en-US" kern="1200" dirty="0">
              <a:solidFill>
                <a:srgbClr val="335B74"/>
              </a:solidFill>
              <a:latin typeface="Tw Cen MT"/>
              <a:ea typeface="+mn-ea"/>
              <a:cs typeface="+mn-cs"/>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050">
                <a:solidFill>
                  <a:schemeClr val="tx2"/>
                </a:solidFill>
              </a:defRPr>
            </a:lvl1pPr>
          </a:lstStyle>
          <a:p>
            <a:pPr>
              <a:buClrTx/>
              <a:buFontTx/>
              <a:buNone/>
            </a:pPr>
            <a:endParaRPr lang="en-US" kern="1200" dirty="0">
              <a:solidFill>
                <a:srgbClr val="335B74"/>
              </a:solidFill>
              <a:latin typeface="Tw Cen MT"/>
              <a:ea typeface="+mn-ea"/>
              <a:cs typeface="+mn-cs"/>
            </a:endParaRPr>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050" b="1">
                <a:solidFill>
                  <a:srgbClr val="FFFFFF"/>
                </a:solidFill>
              </a:defRPr>
            </a:lvl1pPr>
          </a:lstStyle>
          <a:p>
            <a:pPr>
              <a:buClrTx/>
              <a:buFontTx/>
              <a:buNone/>
            </a:pPr>
            <a:fld id="{F0C94032-CD4C-4C25-B0C2-CEC720522D92}" type="slidenum">
              <a:rPr lang="en-US" kern="1200" smtClean="0">
                <a:latin typeface="Tw Cen MT"/>
                <a:ea typeface="+mn-ea"/>
                <a:cs typeface="+mn-cs"/>
              </a:rPr>
              <a:pPr>
                <a:buClrTx/>
                <a:buFontTx/>
                <a:buNone/>
              </a:pPr>
              <a:t>‹#›</a:t>
            </a:fld>
            <a:endParaRPr lang="en-US" kern="1200" dirty="0">
              <a:latin typeface="Tw Cen MT"/>
              <a:ea typeface="+mn-ea"/>
              <a:cs typeface="+mn-cs"/>
            </a:endParaRPr>
          </a:p>
        </p:txBody>
      </p:sp>
    </p:spTree>
    <p:extLst>
      <p:ext uri="{BB962C8B-B14F-4D97-AF65-F5344CB8AC3E}">
        <p14:creationId xmlns:p14="http://schemas.microsoft.com/office/powerpoint/2010/main" val="231327064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p:fade/>
  </p:transition>
  <p:hf sldNum="0" hdr="0" ftr="0" dt="0"/>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050">
                <a:solidFill>
                  <a:schemeClr val="tx2"/>
                </a:solidFill>
              </a:defRPr>
            </a:lvl1pPr>
          </a:lstStyle>
          <a:p>
            <a:pPr>
              <a:buClrTx/>
              <a:buFontTx/>
              <a:buNone/>
            </a:pPr>
            <a:endParaRPr lang="en-US" kern="1200" dirty="0">
              <a:solidFill>
                <a:srgbClr val="335B74"/>
              </a:solidFill>
              <a:latin typeface="Tw Cen MT"/>
              <a:ea typeface="+mn-ea"/>
              <a:cs typeface="+mn-cs"/>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050">
                <a:solidFill>
                  <a:schemeClr val="tx2"/>
                </a:solidFill>
              </a:defRPr>
            </a:lvl1pPr>
          </a:lstStyle>
          <a:p>
            <a:pPr>
              <a:buClrTx/>
              <a:buFontTx/>
              <a:buNone/>
            </a:pPr>
            <a:endParaRPr lang="en-US" kern="1200" dirty="0">
              <a:solidFill>
                <a:srgbClr val="335B74"/>
              </a:solidFill>
              <a:latin typeface="Tw Cen MT"/>
              <a:ea typeface="+mn-ea"/>
              <a:cs typeface="+mn-cs"/>
            </a:endParaRPr>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050" b="1">
                <a:solidFill>
                  <a:srgbClr val="FFFFFF"/>
                </a:solidFill>
              </a:defRPr>
            </a:lvl1pPr>
          </a:lstStyle>
          <a:p>
            <a:pPr>
              <a:buClrTx/>
              <a:buFontTx/>
              <a:buNone/>
            </a:pPr>
            <a:fld id="{F0C94032-CD4C-4C25-B0C2-CEC720522D92}" type="slidenum">
              <a:rPr lang="en-US" kern="1200" smtClean="0">
                <a:latin typeface="Tw Cen MT"/>
                <a:ea typeface="+mn-ea"/>
                <a:cs typeface="+mn-cs"/>
              </a:rPr>
              <a:pPr>
                <a:buClrTx/>
                <a:buFontTx/>
                <a:buNone/>
              </a:pPr>
              <a:t>‹#›</a:t>
            </a:fld>
            <a:endParaRPr lang="en-US" kern="1200" dirty="0">
              <a:latin typeface="Tw Cen MT"/>
              <a:ea typeface="+mn-ea"/>
              <a:cs typeface="+mn-cs"/>
            </a:endParaRPr>
          </a:p>
        </p:txBody>
      </p:sp>
    </p:spTree>
    <p:extLst>
      <p:ext uri="{BB962C8B-B14F-4D97-AF65-F5344CB8AC3E}">
        <p14:creationId xmlns:p14="http://schemas.microsoft.com/office/powerpoint/2010/main" val="1683651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hf sldNum="0" hdr="0" ftr="0" dt="0"/>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050">
                <a:solidFill>
                  <a:schemeClr val="tx2"/>
                </a:solidFill>
              </a:defRPr>
            </a:lvl1pPr>
          </a:lstStyle>
          <a:p>
            <a:pPr>
              <a:buClrTx/>
              <a:buFontTx/>
              <a:buNone/>
            </a:pPr>
            <a:endParaRPr lang="en-US" kern="1200" dirty="0">
              <a:solidFill>
                <a:srgbClr val="335B74"/>
              </a:solidFill>
              <a:latin typeface="Tw Cen MT"/>
              <a:ea typeface="+mn-ea"/>
              <a:cs typeface="+mn-cs"/>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050">
                <a:solidFill>
                  <a:schemeClr val="tx2"/>
                </a:solidFill>
              </a:defRPr>
            </a:lvl1pPr>
          </a:lstStyle>
          <a:p>
            <a:pPr>
              <a:buClrTx/>
              <a:buFontTx/>
              <a:buNone/>
            </a:pPr>
            <a:endParaRPr lang="en-US" kern="1200" dirty="0">
              <a:solidFill>
                <a:srgbClr val="335B74"/>
              </a:solidFill>
              <a:latin typeface="Tw Cen MT"/>
              <a:ea typeface="+mn-ea"/>
              <a:cs typeface="+mn-cs"/>
            </a:endParaRPr>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050" b="1">
                <a:solidFill>
                  <a:srgbClr val="FFFFFF"/>
                </a:solidFill>
              </a:defRPr>
            </a:lvl1pPr>
          </a:lstStyle>
          <a:p>
            <a:pPr>
              <a:buClrTx/>
              <a:buFontTx/>
              <a:buNone/>
            </a:pPr>
            <a:fld id="{F0C94032-CD4C-4C25-B0C2-CEC720522D92}" type="slidenum">
              <a:rPr lang="en-US" kern="1200" smtClean="0">
                <a:latin typeface="Tw Cen MT"/>
                <a:ea typeface="+mn-ea"/>
                <a:cs typeface="+mn-cs"/>
              </a:rPr>
              <a:pPr>
                <a:buClrTx/>
                <a:buFontTx/>
                <a:buNone/>
              </a:pPr>
              <a:t>‹#›</a:t>
            </a:fld>
            <a:endParaRPr lang="en-US" kern="1200" dirty="0">
              <a:latin typeface="Tw Cen MT"/>
              <a:ea typeface="+mn-ea"/>
              <a:cs typeface="+mn-cs"/>
            </a:endParaRPr>
          </a:p>
        </p:txBody>
      </p:sp>
    </p:spTree>
    <p:extLst>
      <p:ext uri="{BB962C8B-B14F-4D97-AF65-F5344CB8AC3E}">
        <p14:creationId xmlns:p14="http://schemas.microsoft.com/office/powerpoint/2010/main" val="39580528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p:transition>
  <p:hf sldNum="0" hdr="0" ftr="0" dt="0"/>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050">
                <a:solidFill>
                  <a:schemeClr val="tx2"/>
                </a:solidFill>
              </a:defRPr>
            </a:lvl1pPr>
          </a:lstStyle>
          <a:p>
            <a:pPr>
              <a:buClrTx/>
              <a:buFontTx/>
              <a:buNone/>
            </a:pPr>
            <a:endParaRPr lang="en-US" kern="1200" dirty="0">
              <a:solidFill>
                <a:srgbClr val="335B74"/>
              </a:solidFill>
              <a:latin typeface="Tw Cen MT"/>
              <a:ea typeface="+mn-ea"/>
              <a:cs typeface="+mn-cs"/>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050">
                <a:solidFill>
                  <a:schemeClr val="tx2"/>
                </a:solidFill>
              </a:defRPr>
            </a:lvl1pPr>
          </a:lstStyle>
          <a:p>
            <a:pPr>
              <a:buClrTx/>
              <a:buFontTx/>
              <a:buNone/>
            </a:pPr>
            <a:endParaRPr lang="en-US" kern="1200" dirty="0">
              <a:solidFill>
                <a:srgbClr val="335B74"/>
              </a:solidFill>
              <a:latin typeface="Tw Cen MT"/>
              <a:ea typeface="+mn-ea"/>
              <a:cs typeface="+mn-cs"/>
            </a:endParaRPr>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050" b="1">
                <a:solidFill>
                  <a:srgbClr val="FFFFFF"/>
                </a:solidFill>
              </a:defRPr>
            </a:lvl1pPr>
          </a:lstStyle>
          <a:p>
            <a:pPr>
              <a:buClrTx/>
              <a:buFontTx/>
              <a:buNone/>
            </a:pPr>
            <a:fld id="{F0C94032-CD4C-4C25-B0C2-CEC720522D92}" type="slidenum">
              <a:rPr lang="en-US" kern="1200" smtClean="0">
                <a:latin typeface="Tw Cen MT"/>
                <a:ea typeface="+mn-ea"/>
                <a:cs typeface="+mn-cs"/>
              </a:rPr>
              <a:pPr>
                <a:buClrTx/>
                <a:buFontTx/>
                <a:buNone/>
              </a:pPr>
              <a:t>‹#›</a:t>
            </a:fld>
            <a:endParaRPr lang="en-US" kern="1200" dirty="0">
              <a:latin typeface="Tw Cen MT"/>
              <a:ea typeface="+mn-ea"/>
              <a:cs typeface="+mn-cs"/>
            </a:endParaRPr>
          </a:p>
        </p:txBody>
      </p:sp>
    </p:spTree>
    <p:extLst>
      <p:ext uri="{BB962C8B-B14F-4D97-AF65-F5344CB8AC3E}">
        <p14:creationId xmlns:p14="http://schemas.microsoft.com/office/powerpoint/2010/main" val="36792473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p:fade/>
  </p:transition>
  <p:hf sldNum="0" hdr="0" ftr="0" dt="0"/>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050">
                <a:solidFill>
                  <a:schemeClr val="tx2"/>
                </a:solidFill>
              </a:defRPr>
            </a:lvl1pPr>
          </a:lstStyle>
          <a:p>
            <a:pPr>
              <a:buClrTx/>
              <a:buFontTx/>
              <a:buNone/>
            </a:pPr>
            <a:endParaRPr lang="en-US" kern="1200" dirty="0">
              <a:solidFill>
                <a:srgbClr val="335B74"/>
              </a:solidFill>
              <a:latin typeface="Tw Cen MT"/>
              <a:ea typeface="+mn-ea"/>
              <a:cs typeface="+mn-cs"/>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050">
                <a:solidFill>
                  <a:schemeClr val="tx2"/>
                </a:solidFill>
              </a:defRPr>
            </a:lvl1pPr>
          </a:lstStyle>
          <a:p>
            <a:pPr>
              <a:buClrTx/>
              <a:buFontTx/>
              <a:buNone/>
            </a:pPr>
            <a:endParaRPr lang="en-US" kern="1200" dirty="0">
              <a:solidFill>
                <a:srgbClr val="335B74"/>
              </a:solidFill>
              <a:latin typeface="Tw Cen MT"/>
              <a:ea typeface="+mn-ea"/>
              <a:cs typeface="+mn-cs"/>
            </a:endParaRPr>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350" kern="1200">
              <a:solidFill>
                <a:prstClr val="white"/>
              </a:solidFill>
            </a:endParaRPr>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050" b="1">
                <a:solidFill>
                  <a:srgbClr val="FFFFFF"/>
                </a:solidFill>
              </a:defRPr>
            </a:lvl1pPr>
          </a:lstStyle>
          <a:p>
            <a:pPr>
              <a:buClrTx/>
              <a:buFontTx/>
              <a:buNone/>
            </a:pPr>
            <a:fld id="{F0C94032-CD4C-4C25-B0C2-CEC720522D92}" type="slidenum">
              <a:rPr lang="en-US" kern="1200" smtClean="0">
                <a:latin typeface="Tw Cen MT"/>
                <a:ea typeface="+mn-ea"/>
                <a:cs typeface="+mn-cs"/>
              </a:rPr>
              <a:pPr>
                <a:buClrTx/>
                <a:buFontTx/>
                <a:buNone/>
              </a:pPr>
              <a:t>‹#›</a:t>
            </a:fld>
            <a:endParaRPr lang="en-US" kern="1200" dirty="0">
              <a:latin typeface="Tw Cen MT"/>
              <a:ea typeface="+mn-ea"/>
              <a:cs typeface="+mn-cs"/>
            </a:endParaRPr>
          </a:p>
        </p:txBody>
      </p:sp>
    </p:spTree>
    <p:extLst>
      <p:ext uri="{BB962C8B-B14F-4D97-AF65-F5344CB8AC3E}">
        <p14:creationId xmlns:p14="http://schemas.microsoft.com/office/powerpoint/2010/main" val="7979561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p:fade/>
  </p:transition>
  <p:hf sldNum="0" hdr="0" ftr="0" dt="0"/>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8.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hyperlink" Target="http://www.califonpublicschool.nj.schoolinsites.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685799" y="1090750"/>
            <a:ext cx="7007469" cy="1406265"/>
          </a:xfrm>
          <a:prstGeom prst="rect">
            <a:avLst/>
          </a:prstGeom>
        </p:spPr>
        <p:txBody>
          <a:bodyPr spcFirstLastPara="1" wrap="square" lIns="91425" tIns="91425" rIns="91425" bIns="91425" anchor="ctr" anchorCtr="0">
            <a:noAutofit/>
          </a:bodyPr>
          <a:lstStyle/>
          <a:p>
            <a:pPr lvl="0"/>
            <a:r>
              <a:rPr lang="en-US" sz="3000" dirty="0"/>
              <a:t>Califon Public School District   </a:t>
            </a:r>
            <a:br>
              <a:rPr lang="en-US" sz="3000" dirty="0"/>
            </a:br>
            <a:r>
              <a:rPr lang="en-US" sz="3000" dirty="0"/>
              <a:t>2019–2020 Budget </a:t>
            </a:r>
            <a:endParaRPr sz="3000" dirty="0"/>
          </a:p>
        </p:txBody>
      </p:sp>
      <p:sp>
        <p:nvSpPr>
          <p:cNvPr id="3" name="Subtitle 2"/>
          <p:cNvSpPr txBox="1">
            <a:spLocks/>
          </p:cNvSpPr>
          <p:nvPr/>
        </p:nvSpPr>
        <p:spPr>
          <a:xfrm>
            <a:off x="2285999" y="2497016"/>
            <a:ext cx="5750170" cy="152107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500" dirty="0">
                <a:solidFill>
                  <a:schemeClr val="bg1"/>
                </a:solidFill>
              </a:rPr>
              <a:t>Johanna S. Ruberto, </a:t>
            </a:r>
            <a:r>
              <a:rPr lang="en-US" sz="1500" dirty="0" err="1">
                <a:solidFill>
                  <a:schemeClr val="bg1"/>
                </a:solidFill>
              </a:rPr>
              <a:t>Ed.D</a:t>
            </a:r>
            <a:r>
              <a:rPr lang="en-US" sz="1500" dirty="0">
                <a:solidFill>
                  <a:schemeClr val="bg1"/>
                </a:solidFill>
              </a:rPr>
              <a:t>.</a:t>
            </a:r>
          </a:p>
          <a:p>
            <a:r>
              <a:rPr lang="en-US" sz="1500" i="1" dirty="0">
                <a:solidFill>
                  <a:schemeClr val="bg1"/>
                </a:solidFill>
              </a:rPr>
              <a:t>Interim Superintendent </a:t>
            </a:r>
          </a:p>
          <a:p>
            <a:endParaRPr lang="en-US" sz="1500" i="1" dirty="0">
              <a:solidFill>
                <a:schemeClr val="bg1"/>
              </a:solidFill>
            </a:endParaRPr>
          </a:p>
          <a:p>
            <a:r>
              <a:rPr lang="en-US" sz="1500" dirty="0">
                <a:solidFill>
                  <a:schemeClr val="bg1"/>
                </a:solidFill>
              </a:rPr>
              <a:t>Karin </a:t>
            </a:r>
            <a:r>
              <a:rPr lang="en-US" sz="1500" dirty="0" err="1">
                <a:solidFill>
                  <a:schemeClr val="bg1"/>
                </a:solidFill>
              </a:rPr>
              <a:t>Laraway</a:t>
            </a:r>
            <a:r>
              <a:rPr lang="en-US" sz="1500" dirty="0">
                <a:solidFill>
                  <a:schemeClr val="bg1"/>
                </a:solidFill>
              </a:rPr>
              <a:t>    </a:t>
            </a:r>
          </a:p>
          <a:p>
            <a:r>
              <a:rPr lang="en-US" sz="1500" i="1" dirty="0">
                <a:solidFill>
                  <a:schemeClr val="bg1"/>
                </a:solidFill>
              </a:rPr>
              <a:t>Interim Business Administrator/Board Secretary</a:t>
            </a:r>
            <a:r>
              <a:rPr lang="en-US" sz="1500" i="1" dirty="0"/>
              <a:t> </a:t>
            </a:r>
          </a:p>
        </p:txBody>
      </p:sp>
      <p:sp>
        <p:nvSpPr>
          <p:cNvPr id="4" name="Subtitle 2"/>
          <p:cNvSpPr txBox="1">
            <a:spLocks/>
          </p:cNvSpPr>
          <p:nvPr/>
        </p:nvSpPr>
        <p:spPr>
          <a:xfrm>
            <a:off x="3962400" y="4273062"/>
            <a:ext cx="4953000" cy="36048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300" b="1" dirty="0">
                <a:solidFill>
                  <a:schemeClr val="tx1"/>
                </a:solidFill>
              </a:rPr>
              <a:t>April 30,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780407" y="535640"/>
            <a:ext cx="6915792" cy="419929"/>
          </a:xfrm>
          <a:prstGeom prst="rect">
            <a:avLst/>
          </a:prstGeom>
        </p:spPr>
        <p:txBody>
          <a:bodyPr spcFirstLastPara="1" wrap="square" lIns="91425" tIns="91425" rIns="91425" bIns="91425" anchor="ctr" anchorCtr="0">
            <a:noAutofit/>
          </a:bodyPr>
          <a:lstStyle/>
          <a:p>
            <a:pPr lvl="0"/>
            <a:r>
              <a:rPr lang="en-US" sz="3000" dirty="0"/>
              <a:t>Budget Development Calendar</a:t>
            </a:r>
            <a:endParaRPr sz="3000" dirty="0"/>
          </a:p>
        </p:txBody>
      </p:sp>
      <p:sp>
        <p:nvSpPr>
          <p:cNvPr id="237" name="Shape 237"/>
          <p:cNvSpPr txBox="1">
            <a:spLocks noGrp="1"/>
          </p:cNvSpPr>
          <p:nvPr>
            <p:ph type="body" idx="1"/>
          </p:nvPr>
        </p:nvSpPr>
        <p:spPr>
          <a:xfrm>
            <a:off x="0" y="1320800"/>
            <a:ext cx="8726317" cy="3631300"/>
          </a:xfrm>
          <a:prstGeom prst="rect">
            <a:avLst/>
          </a:prstGeom>
        </p:spPr>
        <p:txBody>
          <a:bodyPr spcFirstLastPara="1" wrap="square" lIns="91425" tIns="91425" rIns="91425" bIns="91425" anchor="ctr" anchorCtr="0">
            <a:noAutofit/>
          </a:bodyPr>
          <a:lstStyle/>
          <a:p>
            <a:pPr fontAlgn="base">
              <a:spcBef>
                <a:spcPts val="0"/>
              </a:spcBef>
            </a:pPr>
            <a:r>
              <a:rPr lang="en-US" sz="1500" dirty="0">
                <a:solidFill>
                  <a:schemeClr val="tx1"/>
                </a:solidFill>
              </a:rPr>
              <a:t>July - August           District Audit</a:t>
            </a:r>
          </a:p>
          <a:p>
            <a:pPr fontAlgn="base">
              <a:spcBef>
                <a:spcPts val="0"/>
              </a:spcBef>
            </a:pPr>
            <a:r>
              <a:rPr lang="en-US" sz="1500" dirty="0">
                <a:solidFill>
                  <a:schemeClr val="tx1"/>
                </a:solidFill>
              </a:rPr>
              <a:t>October  	 Budget Preparation Documents – (Enrollment Forward)</a:t>
            </a:r>
          </a:p>
          <a:p>
            <a:pPr fontAlgn="base">
              <a:spcBef>
                <a:spcPts val="0"/>
              </a:spcBef>
            </a:pPr>
            <a:r>
              <a:rPr lang="en-US" sz="1500" dirty="0">
                <a:solidFill>
                  <a:schemeClr val="tx1"/>
                </a:solidFill>
              </a:rPr>
              <a:t>November	 Annual School Elections</a:t>
            </a:r>
          </a:p>
          <a:p>
            <a:pPr fontAlgn="base">
              <a:spcBef>
                <a:spcPts val="0"/>
              </a:spcBef>
            </a:pPr>
            <a:r>
              <a:rPr lang="en-US" sz="1500" dirty="0">
                <a:solidFill>
                  <a:schemeClr val="tx1"/>
                </a:solidFill>
              </a:rPr>
              <a:t>November	 </a:t>
            </a:r>
            <a:r>
              <a:rPr lang="en-US" sz="1400" i="1" dirty="0">
                <a:solidFill>
                  <a:schemeClr val="tx1"/>
                </a:solidFill>
              </a:rPr>
              <a:t>Comprehensive Annual Financial Report</a:t>
            </a:r>
            <a:r>
              <a:rPr lang="en-US" sz="1400" dirty="0">
                <a:solidFill>
                  <a:schemeClr val="tx1"/>
                </a:solidFill>
              </a:rPr>
              <a:t> (CAFR) </a:t>
            </a:r>
          </a:p>
          <a:p>
            <a:pPr fontAlgn="base">
              <a:spcBef>
                <a:spcPts val="0"/>
              </a:spcBef>
            </a:pPr>
            <a:r>
              <a:rPr lang="en-US" sz="1500" dirty="0">
                <a:solidFill>
                  <a:schemeClr val="tx1"/>
                </a:solidFill>
              </a:rPr>
              <a:t>January	 Meetings to review budget requests </a:t>
            </a:r>
          </a:p>
          <a:p>
            <a:pPr fontAlgn="base">
              <a:spcBef>
                <a:spcPts val="0"/>
              </a:spcBef>
            </a:pPr>
            <a:r>
              <a:rPr lang="en-US" sz="1500" dirty="0">
                <a:solidFill>
                  <a:schemeClr val="tx1"/>
                </a:solidFill>
              </a:rPr>
              <a:t>January 	 State budget download (new software)</a:t>
            </a:r>
          </a:p>
          <a:p>
            <a:pPr fontAlgn="base">
              <a:spcBef>
                <a:spcPts val="0"/>
              </a:spcBef>
            </a:pPr>
            <a:r>
              <a:rPr lang="en-US" sz="1500" dirty="0">
                <a:solidFill>
                  <a:schemeClr val="tx1"/>
                </a:solidFill>
              </a:rPr>
              <a:t>January 	 Mid-year Budget Review ECS </a:t>
            </a:r>
          </a:p>
          <a:p>
            <a:pPr fontAlgn="base">
              <a:spcBef>
                <a:spcPts val="0"/>
              </a:spcBef>
            </a:pPr>
            <a:r>
              <a:rPr lang="en-US" sz="1500" dirty="0">
                <a:solidFill>
                  <a:schemeClr val="tx1"/>
                </a:solidFill>
              </a:rPr>
              <a:t>March 5	 Governor’s Budget Address</a:t>
            </a:r>
          </a:p>
          <a:p>
            <a:pPr fontAlgn="base">
              <a:spcBef>
                <a:spcPts val="0"/>
              </a:spcBef>
            </a:pPr>
            <a:r>
              <a:rPr lang="en-US" sz="1500" dirty="0">
                <a:solidFill>
                  <a:schemeClr val="tx1"/>
                </a:solidFill>
              </a:rPr>
              <a:t>March 6	 Finance Committee Report (BOE)</a:t>
            </a:r>
          </a:p>
          <a:p>
            <a:pPr fontAlgn="base">
              <a:spcBef>
                <a:spcPts val="0"/>
              </a:spcBef>
            </a:pPr>
            <a:r>
              <a:rPr lang="en-US" sz="1500" dirty="0">
                <a:solidFill>
                  <a:schemeClr val="tx1"/>
                </a:solidFill>
              </a:rPr>
              <a:t>March 7	 Release of State Aid Information </a:t>
            </a:r>
          </a:p>
          <a:p>
            <a:pPr fontAlgn="base">
              <a:spcBef>
                <a:spcPts val="0"/>
              </a:spcBef>
            </a:pPr>
            <a:r>
              <a:rPr lang="en-US" sz="1500" dirty="0">
                <a:solidFill>
                  <a:schemeClr val="tx1"/>
                </a:solidFill>
              </a:rPr>
              <a:t>March 13	BOE approval of preliminary 2019-2020 budget</a:t>
            </a:r>
          </a:p>
          <a:p>
            <a:pPr fontAlgn="base">
              <a:spcBef>
                <a:spcPts val="0"/>
              </a:spcBef>
            </a:pPr>
            <a:r>
              <a:rPr lang="en-US" sz="1500" dirty="0">
                <a:solidFill>
                  <a:schemeClr val="tx1"/>
                </a:solidFill>
              </a:rPr>
              <a:t>March 20	Submission of tentative budget due to County Dept. of Education</a:t>
            </a:r>
          </a:p>
          <a:p>
            <a:pPr fontAlgn="base">
              <a:spcBef>
                <a:spcPts val="0"/>
              </a:spcBef>
            </a:pPr>
            <a:r>
              <a:rPr lang="en-US" sz="1500" b="1" dirty="0">
                <a:solidFill>
                  <a:schemeClr val="accent1">
                    <a:lumMod val="50000"/>
                  </a:schemeClr>
                </a:solidFill>
              </a:rPr>
              <a:t>April 30 	Report, Public Hearing/Final Adoption of 2019-2020 budget (Faculty/Staff)</a:t>
            </a:r>
          </a:p>
        </p:txBody>
      </p:sp>
      <p:grpSp>
        <p:nvGrpSpPr>
          <p:cNvPr id="239" name="Shape 239"/>
          <p:cNvGrpSpPr/>
          <p:nvPr/>
        </p:nvGrpSpPr>
        <p:grpSpPr>
          <a:xfrm>
            <a:off x="282216" y="590918"/>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76102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03544" y="462653"/>
            <a:ext cx="6915792" cy="652691"/>
          </a:xfrm>
          <a:prstGeom prst="rect">
            <a:avLst/>
          </a:prstGeom>
        </p:spPr>
        <p:txBody>
          <a:bodyPr spcFirstLastPara="1" wrap="square" lIns="91425" tIns="91425" rIns="91425" bIns="91425" anchor="ctr" anchorCtr="0">
            <a:noAutofit/>
          </a:bodyPr>
          <a:lstStyle/>
          <a:p>
            <a:pPr lvl="0"/>
            <a:r>
              <a:rPr lang="en-US" sz="2800" dirty="0"/>
              <a:t>Goals/Priorities for the 2019-2020  </a:t>
            </a:r>
            <a:r>
              <a:rPr lang="en-US" sz="2800" dirty="0">
                <a:solidFill>
                  <a:schemeClr val="bg1"/>
                </a:solidFill>
              </a:rPr>
              <a:t>Budget </a:t>
            </a:r>
            <a:endParaRPr sz="2800" dirty="0">
              <a:solidFill>
                <a:schemeClr val="bg1"/>
              </a:solidFill>
            </a:endParaRPr>
          </a:p>
        </p:txBody>
      </p:sp>
      <p:sp>
        <p:nvSpPr>
          <p:cNvPr id="237" name="Shape 237"/>
          <p:cNvSpPr txBox="1">
            <a:spLocks noGrp="1"/>
          </p:cNvSpPr>
          <p:nvPr>
            <p:ph type="body" idx="1"/>
          </p:nvPr>
        </p:nvSpPr>
        <p:spPr>
          <a:xfrm>
            <a:off x="318442" y="1199816"/>
            <a:ext cx="8726317" cy="3516922"/>
          </a:xfrm>
          <a:prstGeom prst="rect">
            <a:avLst/>
          </a:prstGeom>
        </p:spPr>
        <p:txBody>
          <a:bodyPr spcFirstLastPara="1" wrap="square" lIns="91425" tIns="91425" rIns="91425" bIns="91425" anchor="ctr" anchorCtr="0">
            <a:noAutofit/>
          </a:bodyPr>
          <a:lstStyle/>
          <a:p>
            <a:pPr>
              <a:spcBef>
                <a:spcPts val="0"/>
              </a:spcBef>
            </a:pPr>
            <a:r>
              <a:rPr lang="en-US" sz="1500" dirty="0">
                <a:solidFill>
                  <a:schemeClr val="tx1"/>
                </a:solidFill>
              </a:rPr>
              <a:t>Respectful of the 2% tax levy cap and banked cap</a:t>
            </a:r>
          </a:p>
          <a:p>
            <a:pPr>
              <a:spcBef>
                <a:spcPts val="0"/>
              </a:spcBef>
            </a:pPr>
            <a:r>
              <a:rPr lang="en-US" sz="1500" dirty="0">
                <a:solidFill>
                  <a:schemeClr val="tx1"/>
                </a:solidFill>
              </a:rPr>
              <a:t>Safety/Security  review </a:t>
            </a:r>
          </a:p>
          <a:p>
            <a:pPr>
              <a:spcBef>
                <a:spcPts val="0"/>
              </a:spcBef>
            </a:pPr>
            <a:r>
              <a:rPr lang="en-US" sz="1500" dirty="0">
                <a:solidFill>
                  <a:schemeClr val="tx1"/>
                </a:solidFill>
              </a:rPr>
              <a:t>To expand/cancel current programs (</a:t>
            </a:r>
            <a:r>
              <a:rPr lang="en-US" sz="1500" i="1" dirty="0">
                <a:solidFill>
                  <a:schemeClr val="tx1"/>
                </a:solidFill>
              </a:rPr>
              <a:t>program analysis</a:t>
            </a:r>
            <a:r>
              <a:rPr lang="en-US" sz="1500" dirty="0">
                <a:solidFill>
                  <a:schemeClr val="tx1"/>
                </a:solidFill>
              </a:rPr>
              <a:t>)</a:t>
            </a:r>
          </a:p>
          <a:p>
            <a:pPr>
              <a:spcBef>
                <a:spcPts val="0"/>
              </a:spcBef>
            </a:pPr>
            <a:r>
              <a:rPr lang="en-US" sz="1500" dirty="0">
                <a:solidFill>
                  <a:schemeClr val="tx1"/>
                </a:solidFill>
              </a:rPr>
              <a:t>Maintain extra-curricular/athletic activities</a:t>
            </a:r>
          </a:p>
          <a:p>
            <a:pPr>
              <a:spcBef>
                <a:spcPts val="0"/>
              </a:spcBef>
            </a:pPr>
            <a:r>
              <a:rPr lang="en-US" sz="1500" dirty="0">
                <a:solidFill>
                  <a:schemeClr val="tx1"/>
                </a:solidFill>
              </a:rPr>
              <a:t>Curriculum Revision/Development</a:t>
            </a:r>
          </a:p>
          <a:p>
            <a:pPr>
              <a:spcBef>
                <a:spcPts val="0"/>
              </a:spcBef>
            </a:pPr>
            <a:r>
              <a:rPr lang="en-US" sz="1500" dirty="0">
                <a:solidFill>
                  <a:schemeClr val="tx1"/>
                </a:solidFill>
              </a:rPr>
              <a:t>Maintain/repair facilities </a:t>
            </a:r>
          </a:p>
          <a:p>
            <a:pPr>
              <a:spcBef>
                <a:spcPts val="0"/>
              </a:spcBef>
            </a:pPr>
            <a:r>
              <a:rPr lang="en-US" sz="1500" dirty="0">
                <a:solidFill>
                  <a:schemeClr val="tx1"/>
                </a:solidFill>
              </a:rPr>
              <a:t>Professional Development to support:</a:t>
            </a:r>
          </a:p>
          <a:p>
            <a:pPr lvl="1">
              <a:spcBef>
                <a:spcPts val="0"/>
              </a:spcBef>
            </a:pPr>
            <a:r>
              <a:rPr lang="en-US" sz="1500" dirty="0">
                <a:solidFill>
                  <a:schemeClr val="tx1"/>
                </a:solidFill>
              </a:rPr>
              <a:t>Continued unpacking of the </a:t>
            </a:r>
            <a:r>
              <a:rPr lang="en-US" sz="1500" dirty="0" err="1">
                <a:solidFill>
                  <a:schemeClr val="tx1"/>
                </a:solidFill>
              </a:rPr>
              <a:t>NJSLS</a:t>
            </a:r>
            <a:endParaRPr lang="en-US" sz="1500" dirty="0">
              <a:solidFill>
                <a:schemeClr val="tx1"/>
              </a:solidFill>
            </a:endParaRPr>
          </a:p>
          <a:p>
            <a:pPr lvl="1">
              <a:spcBef>
                <a:spcPts val="0"/>
              </a:spcBef>
            </a:pPr>
            <a:r>
              <a:rPr lang="en-US" sz="1500" dirty="0">
                <a:solidFill>
                  <a:schemeClr val="tx1"/>
                </a:solidFill>
              </a:rPr>
              <a:t>Integration of technology as an educational tool (</a:t>
            </a:r>
            <a:r>
              <a:rPr lang="en-US" sz="1500" i="1" dirty="0">
                <a:solidFill>
                  <a:schemeClr val="tx1"/>
                </a:solidFill>
              </a:rPr>
              <a:t>Why</a:t>
            </a:r>
            <a:r>
              <a:rPr lang="en-US" sz="1500" dirty="0">
                <a:solidFill>
                  <a:schemeClr val="tx1"/>
                </a:solidFill>
              </a:rPr>
              <a:t>?)</a:t>
            </a:r>
          </a:p>
          <a:p>
            <a:pPr>
              <a:spcBef>
                <a:spcPts val="0"/>
              </a:spcBef>
            </a:pPr>
            <a:r>
              <a:rPr lang="en-US" sz="1500" dirty="0">
                <a:solidFill>
                  <a:schemeClr val="tx1"/>
                </a:solidFill>
              </a:rPr>
              <a:t>Compliance </a:t>
            </a:r>
          </a:p>
          <a:p>
            <a:pPr lvl="1">
              <a:spcBef>
                <a:spcPts val="0"/>
              </a:spcBef>
            </a:pPr>
            <a:r>
              <a:rPr lang="en-US" sz="1500" dirty="0">
                <a:solidFill>
                  <a:schemeClr val="tx1"/>
                </a:solidFill>
              </a:rPr>
              <a:t>New Jersey Student Learning Standards </a:t>
            </a:r>
          </a:p>
          <a:p>
            <a:pPr lvl="1">
              <a:spcBef>
                <a:spcPts val="0"/>
              </a:spcBef>
            </a:pPr>
            <a:r>
              <a:rPr lang="en-US" sz="1500" dirty="0">
                <a:solidFill>
                  <a:schemeClr val="tx1"/>
                </a:solidFill>
              </a:rPr>
              <a:t>Observation/evaluation model  (</a:t>
            </a:r>
            <a:r>
              <a:rPr lang="en-US" sz="1500" i="1" dirty="0" err="1">
                <a:solidFill>
                  <a:schemeClr val="tx1"/>
                </a:solidFill>
              </a:rPr>
              <a:t>ACHIEVENJ</a:t>
            </a:r>
            <a:r>
              <a:rPr lang="en-US" sz="1500" dirty="0">
                <a:solidFill>
                  <a:schemeClr val="tx1"/>
                </a:solidFill>
              </a:rPr>
              <a:t>)</a:t>
            </a:r>
          </a:p>
          <a:p>
            <a:pPr lvl="1">
              <a:spcBef>
                <a:spcPts val="0"/>
              </a:spcBef>
            </a:pPr>
            <a:r>
              <a:rPr lang="en-US" sz="1500" dirty="0">
                <a:solidFill>
                  <a:schemeClr val="tx1"/>
                </a:solidFill>
              </a:rPr>
              <a:t>Mandated Professional Learning  “Safe Schools”</a:t>
            </a:r>
          </a:p>
          <a:p>
            <a:pPr lvl="1">
              <a:spcBef>
                <a:spcPts val="0"/>
              </a:spcBef>
            </a:pPr>
            <a:r>
              <a:rPr lang="en-US" sz="1500" dirty="0">
                <a:solidFill>
                  <a:schemeClr val="tx1"/>
                </a:solidFill>
              </a:rPr>
              <a:t>Mandated Curriculum Development Special Education (6A)</a:t>
            </a:r>
          </a:p>
        </p:txBody>
      </p:sp>
      <p:grpSp>
        <p:nvGrpSpPr>
          <p:cNvPr id="239" name="Shape 239"/>
          <p:cNvGrpSpPr/>
          <p:nvPr/>
        </p:nvGrpSpPr>
        <p:grpSpPr>
          <a:xfrm>
            <a:off x="6389774" y="371038"/>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 name="Rectangle 1"/>
          <p:cNvSpPr/>
          <p:nvPr/>
        </p:nvSpPr>
        <p:spPr>
          <a:xfrm>
            <a:off x="5860471" y="1649492"/>
            <a:ext cx="2277533" cy="1477328"/>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buNone/>
            </a:pPr>
            <a:r>
              <a:rPr lang="en-US" sz="1500" b="1" u="sng" dirty="0">
                <a:solidFill>
                  <a:schemeClr val="tx1"/>
                </a:solidFill>
                <a:latin typeface="Roboto Condensed" panose="020B0604020202020204" charset="0"/>
                <a:ea typeface="Roboto Condensed" panose="020B0604020202020204" charset="0"/>
              </a:rPr>
              <a:t>Variables:</a:t>
            </a:r>
            <a:r>
              <a:rPr lang="en-US" sz="1500" b="1" dirty="0">
                <a:solidFill>
                  <a:schemeClr val="tx1"/>
                </a:solidFill>
                <a:latin typeface="Roboto Condensed" panose="020B0604020202020204" charset="0"/>
                <a:ea typeface="Roboto Condensed" panose="020B0604020202020204" charset="0"/>
              </a:rPr>
              <a:t> </a:t>
            </a:r>
          </a:p>
          <a:p>
            <a:pPr marL="285750" indent="-285750">
              <a:buFont typeface="Arial" panose="020B0604020202020204" pitchFamily="34" charset="0"/>
              <a:buChar char="•"/>
            </a:pPr>
            <a:r>
              <a:rPr lang="en-US" sz="1500" dirty="0">
                <a:latin typeface="Roboto Condensed" panose="020B0604020202020204" charset="0"/>
                <a:ea typeface="Roboto Condensed" panose="020B0604020202020204" charset="0"/>
              </a:rPr>
              <a:t>State aid</a:t>
            </a:r>
          </a:p>
          <a:p>
            <a:pPr marL="285750" indent="-285750">
              <a:buFont typeface="Arial" panose="020B0604020202020204" pitchFamily="34" charset="0"/>
              <a:buChar char="•"/>
            </a:pPr>
            <a:r>
              <a:rPr lang="en-US" sz="1500" dirty="0">
                <a:latin typeface="Roboto Condensed" panose="020B0604020202020204" charset="0"/>
                <a:ea typeface="Roboto Condensed" panose="020B0604020202020204" charset="0"/>
              </a:rPr>
              <a:t>Health Benefits</a:t>
            </a:r>
          </a:p>
          <a:p>
            <a:pPr marL="285750" indent="-285750">
              <a:buFont typeface="Arial" panose="020B0604020202020204" pitchFamily="34" charset="0"/>
              <a:buChar char="•"/>
            </a:pPr>
            <a:r>
              <a:rPr lang="en-US" sz="1500" dirty="0">
                <a:latin typeface="Roboto Condensed" panose="020B0604020202020204" charset="0"/>
                <a:ea typeface="Roboto Condensed" panose="020B0604020202020204" charset="0"/>
              </a:rPr>
              <a:t>Expenses</a:t>
            </a:r>
          </a:p>
          <a:p>
            <a:r>
              <a:rPr lang="en-US" sz="1500" dirty="0">
                <a:latin typeface="Roboto Condensed" panose="020B0604020202020204" charset="0"/>
                <a:ea typeface="Roboto Condensed" panose="020B0604020202020204" charset="0"/>
              </a:rPr>
              <a:t>           - Communication</a:t>
            </a:r>
          </a:p>
          <a:p>
            <a:r>
              <a:rPr lang="en-US" sz="1500" dirty="0">
                <a:latin typeface="Roboto Condensed" panose="020B0604020202020204" charset="0"/>
                <a:ea typeface="Roboto Condensed" panose="020B0604020202020204" charset="0"/>
              </a:rPr>
              <a:t>           - Utilities </a:t>
            </a:r>
          </a:p>
        </p:txBody>
      </p:sp>
    </p:spTree>
    <p:extLst>
      <p:ext uri="{BB962C8B-B14F-4D97-AF65-F5344CB8AC3E}">
        <p14:creationId xmlns:p14="http://schemas.microsoft.com/office/powerpoint/2010/main" val="206137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Shape 26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sz="3000" dirty="0"/>
              <a:t>2019 – 2020 Budget </a:t>
            </a:r>
            <a:endParaRPr sz="3000" dirty="0"/>
          </a:p>
        </p:txBody>
      </p:sp>
      <p:grpSp>
        <p:nvGrpSpPr>
          <p:cNvPr id="271" name="Shape 271"/>
          <p:cNvGrpSpPr/>
          <p:nvPr/>
        </p:nvGrpSpPr>
        <p:grpSpPr>
          <a:xfrm>
            <a:off x="312466" y="587260"/>
            <a:ext cx="309022" cy="376837"/>
            <a:chOff x="596350" y="929175"/>
            <a:chExt cx="407950" cy="497475"/>
          </a:xfrm>
        </p:grpSpPr>
        <p:sp>
          <p:nvSpPr>
            <p:cNvPr id="272" name="Shape 272"/>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7" name="Shape 277"/>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 name="Text Placeholder 1"/>
          <p:cNvSpPr>
            <a:spLocks noGrp="1"/>
          </p:cNvSpPr>
          <p:nvPr>
            <p:ph type="body" idx="1"/>
          </p:nvPr>
        </p:nvSpPr>
        <p:spPr>
          <a:xfrm>
            <a:off x="0" y="1206060"/>
            <a:ext cx="4838007" cy="3819232"/>
          </a:xfrm>
        </p:spPr>
        <p:txBody>
          <a:bodyPr/>
          <a:lstStyle/>
          <a:p>
            <a:pPr lvl="0" fontAlgn="base">
              <a:spcBef>
                <a:spcPts val="0"/>
              </a:spcBef>
            </a:pPr>
            <a:r>
              <a:rPr lang="en-US" sz="1200" dirty="0"/>
              <a:t>Maintain current programs, evaluate and plan for future programs</a:t>
            </a:r>
          </a:p>
          <a:p>
            <a:pPr lvl="0" fontAlgn="base">
              <a:spcBef>
                <a:spcPts val="0"/>
              </a:spcBef>
            </a:pPr>
            <a:r>
              <a:rPr lang="en-US" sz="1200" dirty="0"/>
              <a:t>Upgrade web site</a:t>
            </a:r>
          </a:p>
          <a:p>
            <a:pPr lvl="0" fontAlgn="base">
              <a:spcBef>
                <a:spcPts val="0"/>
              </a:spcBef>
            </a:pPr>
            <a:r>
              <a:rPr lang="en-US" sz="1200" dirty="0"/>
              <a:t>Strauss </a:t>
            </a:r>
            <a:r>
              <a:rPr lang="en-US" sz="1200" dirty="0" err="1"/>
              <a:t>Esmay</a:t>
            </a:r>
            <a:r>
              <a:rPr lang="en-US" sz="1200" dirty="0"/>
              <a:t> – Policy Revisions –QSAC (2006)</a:t>
            </a:r>
          </a:p>
          <a:p>
            <a:pPr lvl="0" fontAlgn="base">
              <a:spcBef>
                <a:spcPts val="0"/>
              </a:spcBef>
            </a:pPr>
            <a:r>
              <a:rPr lang="en-US" sz="1200" dirty="0"/>
              <a:t>Security</a:t>
            </a:r>
          </a:p>
          <a:p>
            <a:pPr lvl="1">
              <a:spcBef>
                <a:spcPts val="0"/>
              </a:spcBef>
            </a:pPr>
            <a:r>
              <a:rPr lang="en-US" sz="1200" dirty="0"/>
              <a:t>Film  Assess to Pre-K</a:t>
            </a:r>
          </a:p>
          <a:p>
            <a:pPr lvl="1">
              <a:spcBef>
                <a:spcPts val="0"/>
              </a:spcBef>
            </a:pPr>
            <a:r>
              <a:rPr lang="en-US" sz="1200" dirty="0"/>
              <a:t>Additional Cameras /Scan Cards– Recommendations </a:t>
            </a:r>
          </a:p>
          <a:p>
            <a:pPr lvl="1">
              <a:spcBef>
                <a:spcPts val="0"/>
              </a:spcBef>
            </a:pPr>
            <a:r>
              <a:rPr lang="en-US" sz="1200" dirty="0"/>
              <a:t>Gate – playground</a:t>
            </a:r>
          </a:p>
          <a:p>
            <a:pPr lvl="1">
              <a:spcBef>
                <a:spcPts val="0"/>
              </a:spcBef>
            </a:pPr>
            <a:r>
              <a:rPr lang="en-US" sz="1200" dirty="0"/>
              <a:t>CRG – Platform</a:t>
            </a:r>
          </a:p>
          <a:p>
            <a:pPr lvl="1">
              <a:spcBef>
                <a:spcPts val="0"/>
              </a:spcBef>
            </a:pPr>
            <a:r>
              <a:rPr lang="en-US" sz="1200" dirty="0"/>
              <a:t>Panic Button – </a:t>
            </a:r>
            <a:r>
              <a:rPr lang="en-US" sz="1200" dirty="0">
                <a:solidFill>
                  <a:srgbClr val="FF0000"/>
                </a:solidFill>
              </a:rPr>
              <a:t>Mandated </a:t>
            </a:r>
          </a:p>
          <a:p>
            <a:pPr lvl="1">
              <a:spcBef>
                <a:spcPts val="0"/>
              </a:spcBef>
            </a:pPr>
            <a:r>
              <a:rPr lang="en-US" sz="1200" dirty="0"/>
              <a:t>Planters by Front Entrance</a:t>
            </a:r>
          </a:p>
          <a:p>
            <a:pPr lvl="0" fontAlgn="base">
              <a:spcBef>
                <a:spcPts val="0"/>
              </a:spcBef>
            </a:pPr>
            <a:r>
              <a:rPr lang="en-US" sz="1200" dirty="0"/>
              <a:t>Professional Development/Learning</a:t>
            </a:r>
          </a:p>
          <a:p>
            <a:pPr lvl="1" fontAlgn="base">
              <a:spcBef>
                <a:spcPts val="0"/>
              </a:spcBef>
            </a:pPr>
            <a:r>
              <a:rPr lang="en-US" sz="1200" dirty="0"/>
              <a:t>Refine PLCs</a:t>
            </a:r>
          </a:p>
          <a:p>
            <a:pPr lvl="1" fontAlgn="base">
              <a:spcBef>
                <a:spcPts val="0"/>
              </a:spcBef>
            </a:pPr>
            <a:r>
              <a:rPr lang="en-US" sz="1200" dirty="0"/>
              <a:t>Focus upon technology to amplify learning</a:t>
            </a:r>
          </a:p>
          <a:p>
            <a:pPr lvl="1" fontAlgn="base">
              <a:spcBef>
                <a:spcPts val="0"/>
              </a:spcBef>
            </a:pPr>
            <a:r>
              <a:rPr lang="en-US" sz="1200" dirty="0"/>
              <a:t>Four district consortium  </a:t>
            </a:r>
          </a:p>
          <a:p>
            <a:pPr lvl="0" fontAlgn="base">
              <a:spcBef>
                <a:spcPts val="0"/>
              </a:spcBef>
            </a:pPr>
            <a:r>
              <a:rPr lang="en-US" sz="1200" dirty="0"/>
              <a:t>Curriculum Resources/Assess</a:t>
            </a:r>
          </a:p>
          <a:p>
            <a:pPr lvl="1" fontAlgn="base">
              <a:spcBef>
                <a:spcPts val="0"/>
              </a:spcBef>
            </a:pPr>
            <a:r>
              <a:rPr lang="en-US" sz="1200" dirty="0"/>
              <a:t>Implement and refine </a:t>
            </a:r>
            <a:r>
              <a:rPr lang="en-US" sz="1200" i="1" dirty="0"/>
              <a:t>“</a:t>
            </a:r>
            <a:r>
              <a:rPr lang="en-US" sz="1200" i="1" dirty="0" err="1"/>
              <a:t>Fundations</a:t>
            </a:r>
            <a:r>
              <a:rPr lang="en-US" sz="1200" i="1" dirty="0"/>
              <a:t>”</a:t>
            </a:r>
            <a:r>
              <a:rPr lang="en-US" sz="1200" dirty="0"/>
              <a:t> in grades K-3 </a:t>
            </a:r>
          </a:p>
          <a:p>
            <a:pPr lvl="1" fontAlgn="base">
              <a:spcBef>
                <a:spcPts val="0"/>
              </a:spcBef>
            </a:pPr>
            <a:r>
              <a:rPr lang="en-US" sz="1200" dirty="0"/>
              <a:t>“Genius Hour”</a:t>
            </a:r>
          </a:p>
          <a:p>
            <a:pPr lvl="1" fontAlgn="base">
              <a:spcBef>
                <a:spcPts val="0"/>
              </a:spcBef>
            </a:pPr>
            <a:r>
              <a:rPr lang="en-US" sz="1200" dirty="0"/>
              <a:t>Monitor and refine implementation </a:t>
            </a:r>
            <a:r>
              <a:rPr lang="en-US" sz="1200" b="1" dirty="0"/>
              <a:t>of </a:t>
            </a:r>
            <a:r>
              <a:rPr lang="en-US" sz="1000" b="1" dirty="0"/>
              <a:t>Next Generation Science Standards</a:t>
            </a:r>
          </a:p>
          <a:p>
            <a:pPr lvl="1" fontAlgn="base">
              <a:spcBef>
                <a:spcPts val="0"/>
              </a:spcBef>
            </a:pPr>
            <a:endParaRPr lang="en-US" sz="1200" dirty="0"/>
          </a:p>
        </p:txBody>
      </p:sp>
      <p:sp>
        <p:nvSpPr>
          <p:cNvPr id="4" name="Text Placeholder 3"/>
          <p:cNvSpPr>
            <a:spLocks noGrp="1"/>
          </p:cNvSpPr>
          <p:nvPr>
            <p:ph type="body" idx="2"/>
          </p:nvPr>
        </p:nvSpPr>
        <p:spPr>
          <a:xfrm>
            <a:off x="4563708" y="1221689"/>
            <a:ext cx="4580292" cy="3608217"/>
          </a:xfrm>
        </p:spPr>
        <p:txBody>
          <a:bodyPr/>
          <a:lstStyle/>
          <a:p>
            <a:pPr lvl="1" fontAlgn="base">
              <a:spcBef>
                <a:spcPts val="0"/>
              </a:spcBef>
            </a:pPr>
            <a:r>
              <a:rPr lang="en-US" sz="1200" b="1" dirty="0"/>
              <a:t>Financial Literacy Grades 6-8 - Mandated</a:t>
            </a:r>
            <a:endParaRPr lang="en-US" sz="1200" dirty="0"/>
          </a:p>
          <a:p>
            <a:pPr lvl="1" fontAlgn="base">
              <a:spcBef>
                <a:spcPts val="0"/>
              </a:spcBef>
            </a:pPr>
            <a:r>
              <a:rPr lang="en-US" sz="1200" b="1" dirty="0"/>
              <a:t>For 2020-2021 Mandated – Curriculum LGBT History</a:t>
            </a:r>
            <a:endParaRPr lang="en-US" sz="1200" dirty="0"/>
          </a:p>
          <a:p>
            <a:pPr lvl="0" fontAlgn="base">
              <a:spcBef>
                <a:spcPts val="0"/>
              </a:spcBef>
            </a:pPr>
            <a:r>
              <a:rPr lang="en-US" sz="1200" dirty="0"/>
              <a:t>Assessments</a:t>
            </a:r>
          </a:p>
          <a:p>
            <a:pPr lvl="1" fontAlgn="base">
              <a:spcBef>
                <a:spcPts val="0"/>
              </a:spcBef>
            </a:pPr>
            <a:r>
              <a:rPr lang="en-US" sz="1200" dirty="0"/>
              <a:t>Formative Assessment/Data Bank</a:t>
            </a:r>
          </a:p>
          <a:p>
            <a:pPr lvl="1" fontAlgn="base">
              <a:spcBef>
                <a:spcPts val="0"/>
              </a:spcBef>
            </a:pPr>
            <a:r>
              <a:rPr lang="en-US" sz="1200" dirty="0"/>
              <a:t>Pilot new, assessment for G&amp;T and grade 2-7 (QSAC)</a:t>
            </a:r>
          </a:p>
          <a:p>
            <a:pPr lvl="1" fontAlgn="base">
              <a:spcBef>
                <a:spcPts val="0"/>
              </a:spcBef>
            </a:pPr>
            <a:r>
              <a:rPr lang="en-US" sz="1200" dirty="0"/>
              <a:t>Implement NJSLS-S assessment in grades 5 &amp; 8</a:t>
            </a:r>
          </a:p>
          <a:p>
            <a:pPr lvl="0" fontAlgn="base">
              <a:spcBef>
                <a:spcPts val="0"/>
              </a:spcBef>
            </a:pPr>
            <a:r>
              <a:rPr lang="en-US" sz="1200" dirty="0"/>
              <a:t>Instructional Strategies</a:t>
            </a:r>
          </a:p>
          <a:p>
            <a:pPr lvl="1" fontAlgn="base">
              <a:spcBef>
                <a:spcPts val="0"/>
              </a:spcBef>
            </a:pPr>
            <a:r>
              <a:rPr lang="en-US" sz="1200" dirty="0"/>
              <a:t>Social and Emotional Learning</a:t>
            </a:r>
          </a:p>
          <a:p>
            <a:pPr lvl="1" fontAlgn="base">
              <a:spcBef>
                <a:spcPts val="0"/>
              </a:spcBef>
            </a:pPr>
            <a:r>
              <a:rPr lang="en-US" sz="1200" dirty="0"/>
              <a:t>Individualized Student Plans</a:t>
            </a:r>
          </a:p>
          <a:p>
            <a:pPr lvl="1" fontAlgn="base">
              <a:spcBef>
                <a:spcPts val="0"/>
              </a:spcBef>
            </a:pPr>
            <a:r>
              <a:rPr lang="en-US" sz="1200" dirty="0"/>
              <a:t>Formative grouping for all students/teacher designed grouping based upon date and student need for mastery and progress (ISP)  </a:t>
            </a:r>
          </a:p>
          <a:p>
            <a:pPr lvl="1" fontAlgn="base">
              <a:spcBef>
                <a:spcPts val="0"/>
              </a:spcBef>
            </a:pPr>
            <a:r>
              <a:rPr lang="en-US" sz="1200" dirty="0"/>
              <a:t>Continue to reflect and improve instruction with continued professional development and coaching opportunities for ISTE Student Standards grades K-8</a:t>
            </a:r>
          </a:p>
          <a:p>
            <a:pPr lvl="1" fontAlgn="base">
              <a:spcBef>
                <a:spcPts val="0"/>
              </a:spcBef>
            </a:pPr>
            <a:r>
              <a:rPr lang="en-US" sz="1200" dirty="0"/>
              <a:t>Problem-based Learning (PBL)</a:t>
            </a:r>
          </a:p>
          <a:p>
            <a:pPr lvl="1" fontAlgn="base">
              <a:spcBef>
                <a:spcPts val="0"/>
              </a:spcBef>
            </a:pPr>
            <a:r>
              <a:rPr lang="en-US" sz="1200" dirty="0"/>
              <a:t>Independent Study </a:t>
            </a:r>
          </a:p>
          <a:p>
            <a:pPr lvl="1" fontAlgn="base">
              <a:spcBef>
                <a:spcPts val="0"/>
              </a:spcBef>
            </a:pPr>
            <a:r>
              <a:rPr lang="en-US" sz="1200" dirty="0"/>
              <a:t>Field Experience – grades 7-8</a:t>
            </a:r>
          </a:p>
          <a:p>
            <a:pPr lvl="1" fontAlgn="base">
              <a:spcBef>
                <a:spcPts val="0"/>
              </a:spcBef>
            </a:pPr>
            <a:r>
              <a:rPr lang="en-US" sz="1200" dirty="0"/>
              <a:t>“</a:t>
            </a:r>
            <a:r>
              <a:rPr lang="en-US" sz="1200" dirty="0" err="1"/>
              <a:t>Wikepedia</a:t>
            </a:r>
            <a:r>
              <a:rPr lang="en-US" sz="1200" dirty="0"/>
              <a:t>” project</a:t>
            </a:r>
          </a:p>
          <a:p>
            <a:pPr lvl="0" fontAlgn="base">
              <a:spcBef>
                <a:spcPts val="0"/>
              </a:spcBef>
            </a:pPr>
            <a:endParaRPr lang="en-US" sz="1200"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Shape 26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sz="3000" dirty="0"/>
              <a:t>Budget </a:t>
            </a:r>
            <a:endParaRPr sz="3000" dirty="0"/>
          </a:p>
        </p:txBody>
      </p:sp>
      <p:grpSp>
        <p:nvGrpSpPr>
          <p:cNvPr id="271" name="Shape 271"/>
          <p:cNvGrpSpPr/>
          <p:nvPr/>
        </p:nvGrpSpPr>
        <p:grpSpPr>
          <a:xfrm>
            <a:off x="312466" y="587260"/>
            <a:ext cx="309022" cy="376837"/>
            <a:chOff x="596350" y="929175"/>
            <a:chExt cx="407950" cy="497475"/>
          </a:xfrm>
        </p:grpSpPr>
        <p:sp>
          <p:nvSpPr>
            <p:cNvPr id="272" name="Shape 272"/>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7" name="Shape 277"/>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 name="Text Placeholder 2"/>
          <p:cNvSpPr>
            <a:spLocks noGrp="1"/>
          </p:cNvSpPr>
          <p:nvPr>
            <p:ph type="body" idx="2"/>
          </p:nvPr>
        </p:nvSpPr>
        <p:spPr>
          <a:xfrm>
            <a:off x="81742" y="1262534"/>
            <a:ext cx="8920942" cy="3754433"/>
          </a:xfrm>
        </p:spPr>
        <p:txBody>
          <a:bodyPr/>
          <a:lstStyle/>
          <a:p>
            <a:pPr lvl="0" fontAlgn="base"/>
            <a:r>
              <a:rPr lang="en-US" sz="1500" dirty="0"/>
              <a:t>Administration and Special Projects </a:t>
            </a:r>
          </a:p>
          <a:p>
            <a:pPr lvl="1" fontAlgn="base">
              <a:spcBef>
                <a:spcPts val="0"/>
              </a:spcBef>
            </a:pPr>
            <a:r>
              <a:rPr lang="en-US" sz="1500" dirty="0"/>
              <a:t>Assess programs</a:t>
            </a:r>
          </a:p>
          <a:p>
            <a:pPr lvl="1" fontAlgn="base">
              <a:spcBef>
                <a:spcPts val="0"/>
              </a:spcBef>
            </a:pPr>
            <a:r>
              <a:rPr lang="en-US" sz="1500" dirty="0"/>
              <a:t>Expand – develop programs </a:t>
            </a:r>
          </a:p>
          <a:p>
            <a:pPr lvl="1" fontAlgn="base">
              <a:spcBef>
                <a:spcPts val="0"/>
              </a:spcBef>
            </a:pPr>
            <a:r>
              <a:rPr lang="en-US" sz="1500" dirty="0"/>
              <a:t>Safety Consortium - Student mental health issues (Social/Emotional Learning) </a:t>
            </a:r>
          </a:p>
          <a:p>
            <a:pPr lvl="1" fontAlgn="base">
              <a:spcBef>
                <a:spcPts val="0"/>
              </a:spcBef>
            </a:pPr>
            <a:r>
              <a:rPr lang="en-US" sz="1500" dirty="0"/>
              <a:t>Monitor demographics of District</a:t>
            </a:r>
          </a:p>
          <a:p>
            <a:pPr lvl="1" fontAlgn="base">
              <a:spcBef>
                <a:spcPts val="0"/>
              </a:spcBef>
            </a:pPr>
            <a:r>
              <a:rPr lang="en-US" sz="1500" dirty="0"/>
              <a:t>Continue to utilize data for decision-making and focus</a:t>
            </a:r>
          </a:p>
          <a:p>
            <a:pPr lvl="0" fontAlgn="base"/>
            <a:r>
              <a:rPr lang="en-US" sz="1500" dirty="0"/>
              <a:t>Instructional Strategies</a:t>
            </a:r>
          </a:p>
          <a:p>
            <a:pPr lvl="1" fontAlgn="base">
              <a:spcBef>
                <a:spcPts val="0"/>
              </a:spcBef>
            </a:pPr>
            <a:r>
              <a:rPr lang="en-US" sz="1500" dirty="0"/>
              <a:t>Implement new Lesson Plan platform/review</a:t>
            </a:r>
          </a:p>
          <a:p>
            <a:pPr lvl="1" fontAlgn="base">
              <a:spcBef>
                <a:spcPts val="0"/>
              </a:spcBef>
            </a:pPr>
            <a:r>
              <a:rPr lang="en-US" sz="1500" dirty="0"/>
              <a:t>Development of a socialization matrix K-8</a:t>
            </a:r>
          </a:p>
          <a:p>
            <a:pPr lvl="1" fontAlgn="base">
              <a:spcBef>
                <a:spcPts val="0"/>
              </a:spcBef>
            </a:pPr>
            <a:r>
              <a:rPr lang="en-US" sz="1500" b="1" dirty="0"/>
              <a:t>Danielson Observation 2013 or review modify current 2011 version </a:t>
            </a:r>
          </a:p>
          <a:p>
            <a:pPr lvl="1" fontAlgn="base">
              <a:spcBef>
                <a:spcPts val="0"/>
              </a:spcBef>
            </a:pPr>
            <a:r>
              <a:rPr lang="en-US" sz="1500" dirty="0"/>
              <a:t>Continue to reflect and improve instruction with continued professional development and coaching opportunities for ISTE Student Standards grades K-8 (Technology)</a:t>
            </a:r>
          </a:p>
        </p:txBody>
      </p:sp>
    </p:spTree>
    <p:extLst>
      <p:ext uri="{BB962C8B-B14F-4D97-AF65-F5344CB8AC3E}">
        <p14:creationId xmlns:p14="http://schemas.microsoft.com/office/powerpoint/2010/main" val="3983387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956" y="131954"/>
            <a:ext cx="6940087" cy="727536"/>
          </a:xfrm>
        </p:spPr>
        <p:txBody>
          <a:bodyPr>
            <a:normAutofit/>
          </a:bodyPr>
          <a:lstStyle/>
          <a:p>
            <a:r>
              <a:rPr lang="en-US" sz="3000" b="1" dirty="0"/>
              <a:t> </a:t>
            </a:r>
            <a:r>
              <a:rPr lang="en-US" sz="3000" b="1" dirty="0">
                <a:solidFill>
                  <a:schemeClr val="tx1"/>
                </a:solidFill>
                <a:latin typeface="Roboto Condensed" panose="020B0604020202020204" charset="0"/>
                <a:ea typeface="Roboto Condensed" panose="020B0604020202020204" charset="0"/>
              </a:rPr>
              <a:t>2019-2020 Budget Revenues &amp; Expenses</a:t>
            </a:r>
          </a:p>
        </p:txBody>
      </p:sp>
      <p:sp>
        <p:nvSpPr>
          <p:cNvPr id="16" name="TextBox 15"/>
          <p:cNvSpPr txBox="1"/>
          <p:nvPr/>
        </p:nvSpPr>
        <p:spPr>
          <a:xfrm>
            <a:off x="3257550" y="1485900"/>
            <a:ext cx="1085850" cy="207749"/>
          </a:xfrm>
          <a:prstGeom prst="rect">
            <a:avLst/>
          </a:prstGeom>
          <a:noFill/>
        </p:spPr>
        <p:txBody>
          <a:bodyPr wrap="square" rtlCol="0">
            <a:spAutoFit/>
          </a:bodyPr>
          <a:lstStyle/>
          <a:p>
            <a:pPr>
              <a:buClrTx/>
              <a:buFontTx/>
              <a:buNone/>
            </a:pPr>
            <a:r>
              <a:rPr lang="en-US" sz="750" kern="1200" dirty="0">
                <a:solidFill>
                  <a:prstClr val="black"/>
                </a:solidFill>
                <a:latin typeface="Tw Cen MT"/>
                <a:ea typeface="+mn-ea"/>
                <a:cs typeface="+mn-cs"/>
              </a:rPr>
              <a:t> </a:t>
            </a:r>
          </a:p>
        </p:txBody>
      </p:sp>
      <p:sp>
        <p:nvSpPr>
          <p:cNvPr id="17" name="TextBox 16"/>
          <p:cNvSpPr txBox="1"/>
          <p:nvPr/>
        </p:nvSpPr>
        <p:spPr>
          <a:xfrm>
            <a:off x="3200400" y="1689743"/>
            <a:ext cx="1155125" cy="207749"/>
          </a:xfrm>
          <a:prstGeom prst="rect">
            <a:avLst/>
          </a:prstGeom>
          <a:noFill/>
        </p:spPr>
        <p:txBody>
          <a:bodyPr wrap="square" rtlCol="0">
            <a:spAutoFit/>
          </a:bodyPr>
          <a:lstStyle/>
          <a:p>
            <a:pPr>
              <a:buClrTx/>
              <a:buFontTx/>
              <a:buNone/>
            </a:pPr>
            <a:r>
              <a:rPr lang="en-US" sz="750" kern="1200" dirty="0">
                <a:solidFill>
                  <a:prstClr val="black"/>
                </a:solidFill>
                <a:latin typeface="Tw Cen MT"/>
                <a:ea typeface="+mn-ea"/>
                <a:cs typeface="+mn-cs"/>
              </a:rPr>
              <a:t>   </a:t>
            </a:r>
          </a:p>
        </p:txBody>
      </p:sp>
      <p:sp>
        <p:nvSpPr>
          <p:cNvPr id="18" name="TextBox 17"/>
          <p:cNvSpPr txBox="1"/>
          <p:nvPr/>
        </p:nvSpPr>
        <p:spPr>
          <a:xfrm>
            <a:off x="3257550" y="1861751"/>
            <a:ext cx="1085850" cy="207749"/>
          </a:xfrm>
          <a:prstGeom prst="rect">
            <a:avLst/>
          </a:prstGeom>
          <a:noFill/>
        </p:spPr>
        <p:txBody>
          <a:bodyPr wrap="square" rtlCol="0">
            <a:spAutoFit/>
          </a:bodyPr>
          <a:lstStyle/>
          <a:p>
            <a:pPr>
              <a:buClrTx/>
              <a:buFontTx/>
              <a:buNone/>
            </a:pPr>
            <a:r>
              <a:rPr lang="en-US" sz="750" kern="1200" dirty="0">
                <a:solidFill>
                  <a:prstClr val="black"/>
                </a:solidFill>
                <a:latin typeface="Tw Cen MT"/>
                <a:ea typeface="+mn-ea"/>
                <a:cs typeface="+mn-cs"/>
              </a:rPr>
              <a:t> </a:t>
            </a:r>
          </a:p>
        </p:txBody>
      </p:sp>
      <p:sp>
        <p:nvSpPr>
          <p:cNvPr id="19" name="TextBox 18"/>
          <p:cNvSpPr txBox="1"/>
          <p:nvPr/>
        </p:nvSpPr>
        <p:spPr>
          <a:xfrm>
            <a:off x="3257550" y="2534335"/>
            <a:ext cx="1257300" cy="207749"/>
          </a:xfrm>
          <a:prstGeom prst="rect">
            <a:avLst/>
          </a:prstGeom>
          <a:noFill/>
        </p:spPr>
        <p:txBody>
          <a:bodyPr wrap="square" rtlCol="0">
            <a:spAutoFit/>
          </a:bodyPr>
          <a:lstStyle/>
          <a:p>
            <a:pPr>
              <a:buClrTx/>
              <a:buFontTx/>
              <a:buNone/>
            </a:pPr>
            <a:r>
              <a:rPr lang="en-US" sz="750" kern="1200" dirty="0">
                <a:solidFill>
                  <a:prstClr val="black"/>
                </a:solidFill>
                <a:latin typeface="Tw Cen MT"/>
                <a:ea typeface="+mn-ea"/>
                <a:cs typeface="+mn-cs"/>
              </a:rPr>
              <a:t> </a:t>
            </a:r>
          </a:p>
        </p:txBody>
      </p:sp>
      <p:sp>
        <p:nvSpPr>
          <p:cNvPr id="20" name="TextBox 19"/>
          <p:cNvSpPr txBox="1"/>
          <p:nvPr/>
        </p:nvSpPr>
        <p:spPr>
          <a:xfrm>
            <a:off x="3257550" y="2794770"/>
            <a:ext cx="1314450" cy="207749"/>
          </a:xfrm>
          <a:prstGeom prst="rect">
            <a:avLst/>
          </a:prstGeom>
          <a:noFill/>
        </p:spPr>
        <p:txBody>
          <a:bodyPr wrap="square" rtlCol="0">
            <a:spAutoFit/>
          </a:bodyPr>
          <a:lstStyle/>
          <a:p>
            <a:pPr>
              <a:buClrTx/>
              <a:buFontTx/>
              <a:buNone/>
            </a:pPr>
            <a:r>
              <a:rPr lang="en-US" sz="750" kern="1200" dirty="0">
                <a:solidFill>
                  <a:prstClr val="black"/>
                </a:solidFill>
                <a:latin typeface="Tw Cen MT"/>
                <a:ea typeface="+mn-ea"/>
                <a:cs typeface="+mn-cs"/>
              </a:rPr>
              <a:t> </a:t>
            </a:r>
          </a:p>
        </p:txBody>
      </p:sp>
      <p:sp>
        <p:nvSpPr>
          <p:cNvPr id="22" name="TextBox 21"/>
          <p:cNvSpPr txBox="1"/>
          <p:nvPr/>
        </p:nvSpPr>
        <p:spPr>
          <a:xfrm>
            <a:off x="3257550" y="3462567"/>
            <a:ext cx="1428750" cy="207749"/>
          </a:xfrm>
          <a:prstGeom prst="rect">
            <a:avLst/>
          </a:prstGeom>
          <a:noFill/>
        </p:spPr>
        <p:txBody>
          <a:bodyPr wrap="square" rtlCol="0">
            <a:spAutoFit/>
          </a:bodyPr>
          <a:lstStyle/>
          <a:p>
            <a:pPr>
              <a:buClrTx/>
              <a:buFontTx/>
              <a:buNone/>
            </a:pPr>
            <a:r>
              <a:rPr lang="en-US" sz="750" kern="1200" dirty="0">
                <a:solidFill>
                  <a:prstClr val="black"/>
                </a:solidFill>
                <a:latin typeface="Tw Cen MT"/>
                <a:ea typeface="+mn-ea"/>
                <a:cs typeface="+mn-cs"/>
              </a:rPr>
              <a:t> </a:t>
            </a:r>
          </a:p>
        </p:txBody>
      </p:sp>
      <p:sp>
        <p:nvSpPr>
          <p:cNvPr id="25" name="TextBox 24"/>
          <p:cNvSpPr txBox="1"/>
          <p:nvPr/>
        </p:nvSpPr>
        <p:spPr>
          <a:xfrm>
            <a:off x="5399577" y="1192540"/>
            <a:ext cx="2144224" cy="219291"/>
          </a:xfrm>
          <a:prstGeom prst="rect">
            <a:avLst/>
          </a:prstGeom>
          <a:noFill/>
        </p:spPr>
        <p:txBody>
          <a:bodyPr wrap="square" rtlCol="0">
            <a:spAutoFit/>
          </a:bodyPr>
          <a:lstStyle/>
          <a:p>
            <a:pPr>
              <a:buClrTx/>
              <a:buFontTx/>
              <a:buNone/>
            </a:pPr>
            <a:r>
              <a:rPr lang="en-US" sz="825" b="1" kern="1200" dirty="0">
                <a:solidFill>
                  <a:prstClr val="black"/>
                </a:solidFill>
                <a:latin typeface="Tw Cen MT"/>
                <a:ea typeface="+mn-ea"/>
                <a:cs typeface="+mn-cs"/>
              </a:rPr>
              <a:t>      </a:t>
            </a:r>
          </a:p>
        </p:txBody>
      </p:sp>
      <p:sp>
        <p:nvSpPr>
          <p:cNvPr id="35" name="TextBox 34"/>
          <p:cNvSpPr txBox="1"/>
          <p:nvPr/>
        </p:nvSpPr>
        <p:spPr>
          <a:xfrm>
            <a:off x="4890722" y="2539745"/>
            <a:ext cx="3066717" cy="207749"/>
          </a:xfrm>
          <a:prstGeom prst="rect">
            <a:avLst/>
          </a:prstGeom>
          <a:noFill/>
        </p:spPr>
        <p:txBody>
          <a:bodyPr wrap="square" rtlCol="0">
            <a:spAutoFit/>
          </a:bodyPr>
          <a:lstStyle/>
          <a:p>
            <a:pPr>
              <a:buClrTx/>
              <a:buFontTx/>
              <a:buNone/>
            </a:pPr>
            <a:r>
              <a:rPr lang="en-US" sz="750" kern="1200" dirty="0">
                <a:solidFill>
                  <a:prstClr val="black"/>
                </a:solidFill>
                <a:latin typeface="Tw Cen MT"/>
                <a:ea typeface="+mn-ea"/>
                <a:cs typeface="+mn-cs"/>
              </a:rPr>
              <a:t>                             </a:t>
            </a:r>
          </a:p>
        </p:txBody>
      </p:sp>
      <p:sp>
        <p:nvSpPr>
          <p:cNvPr id="37" name="TextBox 36"/>
          <p:cNvSpPr txBox="1"/>
          <p:nvPr/>
        </p:nvSpPr>
        <p:spPr>
          <a:xfrm>
            <a:off x="4572000" y="3012917"/>
            <a:ext cx="756539" cy="207749"/>
          </a:xfrm>
          <a:prstGeom prst="rect">
            <a:avLst/>
          </a:prstGeom>
          <a:noFill/>
        </p:spPr>
        <p:txBody>
          <a:bodyPr wrap="square" rtlCol="0">
            <a:spAutoFit/>
          </a:bodyPr>
          <a:lstStyle/>
          <a:p>
            <a:pPr>
              <a:buClrTx/>
              <a:buFontTx/>
              <a:buNone/>
            </a:pPr>
            <a:r>
              <a:rPr lang="en-US" sz="750" kern="1200" dirty="0">
                <a:solidFill>
                  <a:prstClr val="black"/>
                </a:solidFill>
                <a:latin typeface="Tw Cen MT"/>
                <a:ea typeface="+mn-ea"/>
                <a:cs typeface="+mn-cs"/>
              </a:rPr>
              <a:t>   </a:t>
            </a:r>
          </a:p>
        </p:txBody>
      </p:sp>
      <p:sp>
        <p:nvSpPr>
          <p:cNvPr id="40" name="TextBox 39"/>
          <p:cNvSpPr txBox="1"/>
          <p:nvPr/>
        </p:nvSpPr>
        <p:spPr>
          <a:xfrm>
            <a:off x="4809792" y="3341381"/>
            <a:ext cx="3147646" cy="323165"/>
          </a:xfrm>
          <a:prstGeom prst="rect">
            <a:avLst/>
          </a:prstGeom>
          <a:noFill/>
        </p:spPr>
        <p:txBody>
          <a:bodyPr wrap="square" rtlCol="0">
            <a:spAutoFit/>
          </a:bodyPr>
          <a:lstStyle/>
          <a:p>
            <a:pPr>
              <a:buClrTx/>
              <a:buFontTx/>
              <a:buNone/>
            </a:pPr>
            <a:r>
              <a:rPr lang="en-US" sz="750" kern="1200" dirty="0">
                <a:solidFill>
                  <a:prstClr val="black"/>
                </a:solidFill>
                <a:latin typeface="Tw Cen MT"/>
                <a:ea typeface="+mn-ea"/>
                <a:cs typeface="+mn-cs"/>
              </a:rPr>
              <a:t>                                                                                                                                                                         	</a:t>
            </a:r>
          </a:p>
        </p:txBody>
      </p:sp>
      <p:sp>
        <p:nvSpPr>
          <p:cNvPr id="43" name="Slide Number Placeholder 6"/>
          <p:cNvSpPr txBox="1">
            <a:spLocks/>
          </p:cNvSpPr>
          <p:nvPr/>
        </p:nvSpPr>
        <p:spPr>
          <a:xfrm>
            <a:off x="7588160" y="4759042"/>
            <a:ext cx="412840" cy="320777"/>
          </a:xfrm>
          <a:prstGeom prst="rect">
            <a:avLst/>
          </a:prstGeom>
        </p:spPr>
        <p:txBody>
          <a:bodyPr/>
          <a:lstStyle/>
          <a:p>
            <a:pPr>
              <a:buClrTx/>
              <a:buFontTx/>
              <a:buNone/>
              <a:defRPr/>
            </a:pPr>
            <a:endParaRPr lang="en-US" sz="1350" kern="1200" dirty="0">
              <a:solidFill>
                <a:prstClr val="black"/>
              </a:solidFill>
              <a:latin typeface="Tw Cen M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972809777"/>
              </p:ext>
            </p:extLst>
          </p:nvPr>
        </p:nvGraphicFramePr>
        <p:xfrm>
          <a:off x="422031" y="784939"/>
          <a:ext cx="8299938" cy="4274669"/>
        </p:xfrm>
        <a:graphic>
          <a:graphicData uri="http://schemas.openxmlformats.org/drawingml/2006/table">
            <a:tbl>
              <a:tblPr>
                <a:tableStyleId>{5C22544A-7EE6-4342-B048-85BDC9FD1C3A}</a:tableStyleId>
              </a:tblPr>
              <a:tblGrid>
                <a:gridCol w="2552985">
                  <a:extLst>
                    <a:ext uri="{9D8B030D-6E8A-4147-A177-3AD203B41FA5}">
                      <a16:colId xmlns:a16="http://schemas.microsoft.com/office/drawing/2014/main" xmlns="" val="20000"/>
                    </a:ext>
                  </a:extLst>
                </a:gridCol>
                <a:gridCol w="1355249">
                  <a:extLst>
                    <a:ext uri="{9D8B030D-6E8A-4147-A177-3AD203B41FA5}">
                      <a16:colId xmlns:a16="http://schemas.microsoft.com/office/drawing/2014/main" xmlns="" val="20001"/>
                    </a:ext>
                  </a:extLst>
                </a:gridCol>
                <a:gridCol w="212319">
                  <a:extLst>
                    <a:ext uri="{9D8B030D-6E8A-4147-A177-3AD203B41FA5}">
                      <a16:colId xmlns:a16="http://schemas.microsoft.com/office/drawing/2014/main" xmlns="" val="20002"/>
                    </a:ext>
                  </a:extLst>
                </a:gridCol>
                <a:gridCol w="2663201">
                  <a:extLst>
                    <a:ext uri="{9D8B030D-6E8A-4147-A177-3AD203B41FA5}">
                      <a16:colId xmlns:a16="http://schemas.microsoft.com/office/drawing/2014/main" xmlns="" val="20003"/>
                    </a:ext>
                  </a:extLst>
                </a:gridCol>
                <a:gridCol w="1516184">
                  <a:extLst>
                    <a:ext uri="{9D8B030D-6E8A-4147-A177-3AD203B41FA5}">
                      <a16:colId xmlns:a16="http://schemas.microsoft.com/office/drawing/2014/main" xmlns="" val="20004"/>
                    </a:ext>
                  </a:extLst>
                </a:gridCol>
              </a:tblGrid>
              <a:tr h="0">
                <a:tc>
                  <a:txBody>
                    <a:bodyPr/>
                    <a:lstStyle/>
                    <a:p>
                      <a:pPr marL="0" marR="0">
                        <a:spcBef>
                          <a:spcPts val="0"/>
                        </a:spcBef>
                        <a:spcAft>
                          <a:spcPts val="0"/>
                        </a:spcAft>
                      </a:pPr>
                      <a:r>
                        <a:rPr lang="en-US" sz="1400" b="1" u="sng" dirty="0">
                          <a:effectLst/>
                          <a:latin typeface="Calibri" panose="020F0502020204030204" pitchFamily="34" charset="0"/>
                        </a:rPr>
                        <a:t>Expenditures</a:t>
                      </a:r>
                      <a:endParaRPr lang="en-US" sz="1400" b="1"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100" b="1"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100" b="1"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400" b="1" u="none" strike="noStrike" dirty="0">
                          <a:effectLst/>
                          <a:latin typeface="Calibri" panose="020F0502020204030204" pitchFamily="34" charset="0"/>
                        </a:rPr>
                        <a:t> </a:t>
                      </a:r>
                      <a:r>
                        <a:rPr lang="en-US" sz="1400" b="1" u="none" strike="noStrike" baseline="0" dirty="0">
                          <a:effectLst/>
                          <a:latin typeface="Calibri" panose="020F0502020204030204" pitchFamily="34" charset="0"/>
                        </a:rPr>
                        <a:t>  </a:t>
                      </a:r>
                      <a:r>
                        <a:rPr lang="en-US" sz="1400" b="1" u="sng" dirty="0">
                          <a:effectLst/>
                          <a:latin typeface="Calibri" panose="020F0502020204030204" pitchFamily="34" charset="0"/>
                        </a:rPr>
                        <a:t>Revenue</a:t>
                      </a:r>
                      <a:endParaRPr lang="en-US" sz="1400" b="1"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100" b="1" dirty="0">
                          <a:effectLst/>
                          <a:latin typeface="Calibri" panose="020F0502020204030204" pitchFamily="34" charset="0"/>
                        </a:rPr>
                        <a:t> </a:t>
                      </a:r>
                      <a:endParaRPr lang="en-US" sz="1100" b="1" dirty="0">
                        <a:effectLst/>
                        <a:latin typeface="Calibri" panose="020F0502020204030204" pitchFamily="34" charset="0"/>
                        <a:ea typeface="Times New Roman" panose="02020603050405020304" pitchFamily="18" charset="0"/>
                      </a:endParaRPr>
                    </a:p>
                  </a:txBody>
                  <a:tcPr marL="51435" marR="51435" marT="0" marB="0" anchor="b"/>
                </a:tc>
                <a:extLst>
                  <a:ext uri="{0D108BD9-81ED-4DB2-BD59-A6C34878D82A}">
                    <a16:rowId xmlns:a16="http://schemas.microsoft.com/office/drawing/2014/main" xmlns="" val="10000"/>
                  </a:ext>
                </a:extLst>
              </a:tr>
              <a:tr h="162578">
                <a:tc>
                  <a:txBody>
                    <a:bodyPr/>
                    <a:lstStyle/>
                    <a:p>
                      <a:pPr marL="0" marR="0">
                        <a:spcBef>
                          <a:spcPts val="0"/>
                        </a:spcBef>
                        <a:spcAft>
                          <a:spcPts val="0"/>
                        </a:spcAft>
                      </a:pPr>
                      <a:r>
                        <a:rPr lang="en-US" sz="1400" b="0" dirty="0">
                          <a:effectLst/>
                          <a:latin typeface="Calibri" panose="020F0502020204030204" pitchFamily="34" charset="0"/>
                        </a:rPr>
                        <a:t> </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100" b="0" dirty="0">
                          <a:effectLst/>
                          <a:latin typeface="Calibri" panose="020F0502020204030204" pitchFamily="34" charset="0"/>
                        </a:rPr>
                        <a:t> </a:t>
                      </a:r>
                      <a:endParaRPr lang="en-US" sz="11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100" b="0">
                          <a:effectLst/>
                          <a:latin typeface="Calibri" panose="020F0502020204030204" pitchFamily="34" charset="0"/>
                        </a:rPr>
                        <a:t> </a:t>
                      </a:r>
                      <a:endParaRPr lang="en-US" sz="1100" b="0">
                        <a:effectLst/>
                        <a:latin typeface="Calibri" panose="020F0502020204030204" pitchFamily="34" charset="0"/>
                        <a:ea typeface="Times New Roman" panose="02020603050405020304" pitchFamily="18" charset="0"/>
                      </a:endParaRPr>
                    </a:p>
                  </a:txBody>
                  <a:tcPr marL="51435" marR="51435" marT="0" marB="0" anchor="b"/>
                </a:tc>
                <a:tc>
                  <a:txBody>
                    <a:bodyPr/>
                    <a:lstStyle/>
                    <a:p>
                      <a:pPr marL="102870" marR="0">
                        <a:spcBef>
                          <a:spcPts val="0"/>
                        </a:spcBef>
                        <a:spcAft>
                          <a:spcPts val="0"/>
                        </a:spcAft>
                      </a:pPr>
                      <a:r>
                        <a:rPr lang="en-US" sz="1400" b="1" dirty="0">
                          <a:solidFill>
                            <a:schemeClr val="tx1"/>
                          </a:solidFill>
                          <a:effectLst/>
                          <a:latin typeface="Calibri" panose="020F0502020204030204" pitchFamily="34" charset="0"/>
                        </a:rPr>
                        <a:t>Fund 10</a:t>
                      </a:r>
                      <a:endParaRPr lang="en-US" sz="14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100" b="0" dirty="0">
                        <a:effectLst/>
                        <a:latin typeface="Calibri" panose="020F0502020204030204" pitchFamily="34" charset="0"/>
                        <a:ea typeface="Times New Roman" panose="02020603050405020304" pitchFamily="18" charset="0"/>
                      </a:endParaRPr>
                    </a:p>
                  </a:txBody>
                  <a:tcPr marL="51435" marR="51435" marT="0" marB="0" anchor="b"/>
                </a:tc>
                <a:extLst>
                  <a:ext uri="{0D108BD9-81ED-4DB2-BD59-A6C34878D82A}">
                    <a16:rowId xmlns:a16="http://schemas.microsoft.com/office/drawing/2014/main" xmlns="" val="10001"/>
                  </a:ext>
                </a:extLst>
              </a:tr>
              <a:tr h="287417">
                <a:tc>
                  <a:txBody>
                    <a:bodyPr/>
                    <a:lstStyle/>
                    <a:p>
                      <a:pPr marL="0" marR="0">
                        <a:spcBef>
                          <a:spcPts val="0"/>
                        </a:spcBef>
                        <a:spcAft>
                          <a:spcPts val="0"/>
                        </a:spcAft>
                      </a:pPr>
                      <a:r>
                        <a:rPr lang="en-US" sz="1400" b="0" dirty="0">
                          <a:effectLst/>
                          <a:latin typeface="Calibri" panose="020F0502020204030204" pitchFamily="34" charset="0"/>
                        </a:rPr>
                        <a:t>General Current Expense</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618490" algn="l"/>
                        </a:tabLst>
                      </a:pPr>
                      <a:r>
                        <a:rPr lang="en-US" sz="1400" b="0" u="none" dirty="0">
                          <a:effectLst/>
                          <a:latin typeface="Calibri" panose="020F0502020204030204" pitchFamily="34" charset="0"/>
                          <a:ea typeface="Times New Roman" panose="02020603050405020304" pitchFamily="18" charset="0"/>
                        </a:rPr>
                        <a:t>$2,676,784.</a:t>
                      </a:r>
                    </a:p>
                  </a:txBody>
                  <a:tcPr marL="51435" marR="51435" marT="0" marB="0" anchor="b"/>
                </a:tc>
                <a:tc>
                  <a:txBody>
                    <a:bodyPr/>
                    <a:lstStyle/>
                    <a:p>
                      <a:pPr marL="0" marR="0">
                        <a:spcBef>
                          <a:spcPts val="0"/>
                        </a:spcBef>
                        <a:spcAft>
                          <a:spcPts val="0"/>
                        </a:spcAft>
                      </a:pPr>
                      <a:r>
                        <a:rPr lang="en-US" sz="1400" b="0">
                          <a:effectLst/>
                          <a:latin typeface="Calibri" panose="020F0502020204030204" pitchFamily="34" charset="0"/>
                        </a:rPr>
                        <a:t> </a:t>
                      </a:r>
                      <a:endParaRPr lang="en-US" sz="1400" b="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160020" algn="l"/>
                        </a:tabLst>
                      </a:pPr>
                      <a:r>
                        <a:rPr lang="en-US" sz="1400" b="0" dirty="0">
                          <a:effectLst/>
                          <a:latin typeface="Calibri" panose="020F0502020204030204" pitchFamily="34" charset="0"/>
                        </a:rPr>
                        <a:t>       Budgeted Fund Balance  </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400" b="0" u="none" dirty="0">
                          <a:effectLst/>
                          <a:latin typeface="Calibri" panose="020F0502020204030204" pitchFamily="34" charset="0"/>
                          <a:ea typeface="Times New Roman" panose="02020603050405020304" pitchFamily="18" charset="0"/>
                        </a:rPr>
                        <a:t>$121,673.</a:t>
                      </a:r>
                    </a:p>
                  </a:txBody>
                  <a:tcPr marL="51435" marR="51435" marT="0" marB="0" anchor="b"/>
                </a:tc>
                <a:extLst>
                  <a:ext uri="{0D108BD9-81ED-4DB2-BD59-A6C34878D82A}">
                    <a16:rowId xmlns:a16="http://schemas.microsoft.com/office/drawing/2014/main" xmlns="" val="10002"/>
                  </a:ext>
                </a:extLst>
              </a:tr>
              <a:tr h="279407">
                <a:tc>
                  <a:txBody>
                    <a:bodyPr/>
                    <a:lstStyle/>
                    <a:p>
                      <a:pPr marL="0" marR="0">
                        <a:spcBef>
                          <a:spcPts val="0"/>
                        </a:spcBef>
                        <a:spcAft>
                          <a:spcPts val="0"/>
                        </a:spcAft>
                      </a:pPr>
                      <a:r>
                        <a:rPr lang="en-US" sz="1400" b="0" dirty="0">
                          <a:effectLst/>
                          <a:latin typeface="Calibri" panose="020F0502020204030204" pitchFamily="34" charset="0"/>
                        </a:rPr>
                        <a:t>Capital Outlay </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400" b="0" u="none" dirty="0">
                          <a:effectLst/>
                          <a:latin typeface="Calibri" panose="020F0502020204030204" pitchFamily="34" charset="0"/>
                          <a:ea typeface="Times New Roman" panose="02020603050405020304" pitchFamily="18" charset="0"/>
                        </a:rPr>
                        <a:t> $0</a:t>
                      </a:r>
                    </a:p>
                  </a:txBody>
                  <a:tcPr marL="51435" marR="51435" marT="0" marB="0" anchor="b"/>
                </a:tc>
                <a:tc>
                  <a:txBody>
                    <a:bodyPr/>
                    <a:lstStyle/>
                    <a:p>
                      <a:pPr marL="0" marR="0">
                        <a:spcBef>
                          <a:spcPts val="0"/>
                        </a:spcBef>
                        <a:spcAft>
                          <a:spcPts val="0"/>
                        </a:spcAft>
                      </a:pPr>
                      <a:r>
                        <a:rPr lang="en-US" sz="1400" b="0" dirty="0">
                          <a:effectLst/>
                          <a:latin typeface="Calibri" panose="020F0502020204030204" pitchFamily="34" charset="0"/>
                        </a:rPr>
                        <a:t> </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400" b="0" dirty="0">
                          <a:effectLst/>
                          <a:latin typeface="Calibri" panose="020F0502020204030204" pitchFamily="34" charset="0"/>
                        </a:rPr>
                        <a:t>       Local Tax Levy  (Include Bank</a:t>
                      </a:r>
                      <a:r>
                        <a:rPr lang="en-US" sz="1400" b="0" baseline="0" dirty="0">
                          <a:effectLst/>
                          <a:latin typeface="Calibri" panose="020F0502020204030204" pitchFamily="34" charset="0"/>
                        </a:rPr>
                        <a:t> Cap)</a:t>
                      </a:r>
                      <a:r>
                        <a:rPr lang="en-US" sz="1400" b="0" dirty="0">
                          <a:effectLst/>
                          <a:latin typeface="Calibri" panose="020F0502020204030204" pitchFamily="34" charset="0"/>
                        </a:rPr>
                        <a:t>             </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0" algn="l"/>
                          <a:tab pos="731520" algn="l"/>
                        </a:tabLst>
                      </a:pPr>
                      <a:r>
                        <a:rPr lang="en-US" sz="1400" b="0" u="none" dirty="0">
                          <a:effectLst/>
                          <a:latin typeface="Calibri" panose="020F0502020204030204" pitchFamily="34" charset="0"/>
                          <a:ea typeface="Times New Roman" panose="02020603050405020304" pitchFamily="18" charset="0"/>
                        </a:rPr>
                        <a:t>$2,251,449.</a:t>
                      </a:r>
                    </a:p>
                  </a:txBody>
                  <a:tcPr marL="51435" marR="51435" marT="0" marB="0" anchor="b"/>
                </a:tc>
                <a:extLst>
                  <a:ext uri="{0D108BD9-81ED-4DB2-BD59-A6C34878D82A}">
                    <a16:rowId xmlns:a16="http://schemas.microsoft.com/office/drawing/2014/main" xmlns="" val="10003"/>
                  </a:ext>
                </a:extLst>
              </a:tr>
              <a:tr h="162578">
                <a:tc>
                  <a:txBody>
                    <a:bodyPr/>
                    <a:lstStyle/>
                    <a:p>
                      <a:pPr marL="0" marR="0">
                        <a:spcBef>
                          <a:spcPts val="0"/>
                        </a:spcBef>
                        <a:spcAft>
                          <a:spcPts val="0"/>
                        </a:spcAft>
                      </a:pPr>
                      <a:r>
                        <a:rPr lang="en-US" sz="1400" b="0" dirty="0">
                          <a:effectLst/>
                          <a:latin typeface="Calibri" panose="020F0502020204030204" pitchFamily="34" charset="0"/>
                        </a:rPr>
                        <a:t>Repayment of Debt (Facility Upgrade – )           </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273050">
                        <a:spcBef>
                          <a:spcPts val="0"/>
                        </a:spcBef>
                        <a:spcAft>
                          <a:spcPts val="0"/>
                        </a:spcAft>
                      </a:pPr>
                      <a:r>
                        <a:rPr lang="en-US" sz="1400" b="0" u="none" dirty="0">
                          <a:effectLst/>
                          <a:latin typeface="Calibri" panose="020F0502020204030204" pitchFamily="34" charset="0"/>
                          <a:ea typeface="Times New Roman" panose="02020603050405020304" pitchFamily="18" charset="0"/>
                        </a:rPr>
                        <a:t>$172,047.</a:t>
                      </a:r>
                    </a:p>
                  </a:txBody>
                  <a:tcPr marL="51435" marR="51435" marT="0" marB="0" anchor="b"/>
                </a:tc>
                <a:tc>
                  <a:txBody>
                    <a:bodyPr/>
                    <a:lstStyle/>
                    <a:p>
                      <a:pPr marL="0" marR="0">
                        <a:spcBef>
                          <a:spcPts val="0"/>
                        </a:spcBef>
                        <a:spcAft>
                          <a:spcPts val="0"/>
                        </a:spcAft>
                      </a:pPr>
                      <a:r>
                        <a:rPr lang="en-US" sz="1400" b="0" dirty="0">
                          <a:effectLst/>
                          <a:latin typeface="Calibri" panose="020F0502020204030204" pitchFamily="34" charset="0"/>
                        </a:rPr>
                        <a:t> </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102870" marR="0">
                        <a:spcBef>
                          <a:spcPts val="0"/>
                        </a:spcBef>
                        <a:spcAft>
                          <a:spcPts val="0"/>
                        </a:spcAft>
                      </a:pP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2560320" algn="l"/>
                        </a:tabLst>
                      </a:pPr>
                      <a:endParaRPr lang="en-US" sz="1400" b="0" u="none" dirty="0">
                        <a:effectLst/>
                        <a:latin typeface="Calibri" panose="020F0502020204030204" pitchFamily="34" charset="0"/>
                        <a:ea typeface="Times New Roman" panose="02020603050405020304" pitchFamily="18" charset="0"/>
                      </a:endParaRPr>
                    </a:p>
                  </a:txBody>
                  <a:tcPr marL="51435" marR="51435" marT="0" marB="0" anchor="b"/>
                </a:tc>
                <a:extLst>
                  <a:ext uri="{0D108BD9-81ED-4DB2-BD59-A6C34878D82A}">
                    <a16:rowId xmlns:a16="http://schemas.microsoft.com/office/drawing/2014/main" xmlns="" val="10005"/>
                  </a:ext>
                </a:extLst>
              </a:tr>
              <a:tr h="279126">
                <a:tc>
                  <a:txBody>
                    <a:bodyPr/>
                    <a:lstStyle/>
                    <a:p>
                      <a:pPr marL="0" marR="0">
                        <a:spcBef>
                          <a:spcPts val="0"/>
                        </a:spcBef>
                        <a:spcAft>
                          <a:spcPts val="0"/>
                        </a:spcAft>
                      </a:pPr>
                      <a:r>
                        <a:rPr lang="en-US" sz="1400" b="0" dirty="0">
                          <a:effectLst/>
                          <a:latin typeface="Calibri" panose="020F0502020204030204" pitchFamily="34" charset="0"/>
                          <a:ea typeface="Times New Roman" panose="02020603050405020304" pitchFamily="18" charset="0"/>
                        </a:rPr>
                        <a:t>Fund 20 </a:t>
                      </a:r>
                    </a:p>
                  </a:txBody>
                  <a:tcPr marL="51435" marR="51435" marT="0" marB="0" anchor="b"/>
                </a:tc>
                <a:tc>
                  <a:txBody>
                    <a:bodyPr/>
                    <a:lstStyle/>
                    <a:p>
                      <a:pPr marL="0" marR="273050">
                        <a:spcBef>
                          <a:spcPts val="0"/>
                        </a:spcBef>
                        <a:spcAft>
                          <a:spcPts val="0"/>
                        </a:spcAft>
                      </a:pPr>
                      <a:r>
                        <a:rPr lang="en-US" sz="1400" b="0" u="none" dirty="0">
                          <a:effectLst/>
                          <a:latin typeface="Calibri" panose="020F0502020204030204" pitchFamily="34" charset="0"/>
                          <a:ea typeface="Times New Roman" panose="02020603050405020304" pitchFamily="18" charset="0"/>
                        </a:rPr>
                        <a:t>$44,095.</a:t>
                      </a:r>
                    </a:p>
                  </a:txBody>
                  <a:tcPr marL="51435" marR="51435" marT="0" marB="0" anchor="b"/>
                </a:tc>
                <a:tc>
                  <a:txBody>
                    <a:bodyPr/>
                    <a:lstStyle/>
                    <a:p>
                      <a:pPr marL="0" marR="0">
                        <a:spcBef>
                          <a:spcPts val="0"/>
                        </a:spcBef>
                        <a:spcAft>
                          <a:spcPts val="0"/>
                        </a:spcAft>
                      </a:pP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102870" marR="0">
                        <a:spcBef>
                          <a:spcPts val="0"/>
                        </a:spcBef>
                        <a:spcAft>
                          <a:spcPts val="0"/>
                        </a:spcAft>
                      </a:pPr>
                      <a:r>
                        <a:rPr lang="en-US" sz="1400" b="0" dirty="0">
                          <a:effectLst/>
                          <a:latin typeface="Calibri" panose="020F0502020204030204" pitchFamily="34" charset="0"/>
                        </a:rPr>
                        <a:t>     Misc. Revenue (Pre-K, Interest) </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400" b="0" u="none" dirty="0">
                          <a:effectLst/>
                          <a:latin typeface="Calibri" panose="020F0502020204030204" pitchFamily="34" charset="0"/>
                          <a:ea typeface="Times New Roman" panose="02020603050405020304" pitchFamily="18" charset="0"/>
                        </a:rPr>
                        <a:t>$28,470</a:t>
                      </a:r>
                    </a:p>
                  </a:txBody>
                  <a:tcPr marL="51435" marR="51435" marT="0" marB="0" anchor="b"/>
                </a:tc>
                <a:extLst>
                  <a:ext uri="{0D108BD9-81ED-4DB2-BD59-A6C34878D82A}">
                    <a16:rowId xmlns:a16="http://schemas.microsoft.com/office/drawing/2014/main" xmlns="" val="10009"/>
                  </a:ext>
                </a:extLst>
              </a:tr>
              <a:tr h="279126">
                <a:tc>
                  <a:txBody>
                    <a:bodyPr/>
                    <a:lstStyle/>
                    <a:p>
                      <a:endParaRPr lang="en-US" sz="1400" dirty="0"/>
                    </a:p>
                  </a:txBody>
                  <a:tcPr marL="51435" marR="51435" marT="0" marB="0" anchor="b"/>
                </a:tc>
                <a:tc>
                  <a:txBody>
                    <a:bodyPr/>
                    <a:lstStyle/>
                    <a:p>
                      <a:endParaRPr lang="en-US" sz="1400" dirty="0"/>
                    </a:p>
                  </a:txBody>
                  <a:tcPr marL="51435" marR="51435" marT="0" marB="0" anchor="b"/>
                </a:tc>
                <a:tc>
                  <a:txBody>
                    <a:bodyPr/>
                    <a:lstStyle/>
                    <a:p>
                      <a:pPr marL="0" marR="0">
                        <a:spcBef>
                          <a:spcPts val="0"/>
                        </a:spcBef>
                        <a:spcAft>
                          <a:spcPts val="0"/>
                        </a:spcAft>
                      </a:pPr>
                      <a:r>
                        <a:rPr lang="en-US" sz="1400" b="0" dirty="0">
                          <a:effectLst/>
                          <a:latin typeface="Calibri" panose="020F0502020204030204" pitchFamily="34" charset="0"/>
                        </a:rPr>
                        <a:t> </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400" b="0" baseline="0" dirty="0">
                          <a:effectLst/>
                          <a:latin typeface="Calibri" panose="020F0502020204030204" pitchFamily="34" charset="0"/>
                        </a:rPr>
                        <a:t>        </a:t>
                      </a:r>
                      <a:r>
                        <a:rPr lang="en-US" sz="1400" b="0" dirty="0">
                          <a:effectLst/>
                          <a:latin typeface="Calibri" panose="020F0502020204030204" pitchFamily="34" charset="0"/>
                        </a:rPr>
                        <a:t>State Aid</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2560320" algn="l"/>
                        </a:tabLst>
                      </a:pPr>
                      <a:r>
                        <a:rPr lang="en-US" sz="1400" b="0" u="none" dirty="0">
                          <a:effectLst/>
                          <a:latin typeface="Calibri" panose="020F0502020204030204" pitchFamily="34" charset="0"/>
                          <a:ea typeface="Times New Roman" panose="02020603050405020304" pitchFamily="18" charset="0"/>
                        </a:rPr>
                        <a:t>$275,192. (Cut)</a:t>
                      </a:r>
                    </a:p>
                  </a:txBody>
                  <a:tcPr marL="51435" marR="51435" marT="0" marB="0" anchor="b"/>
                </a:tc>
                <a:extLst>
                  <a:ext uri="{0D108BD9-81ED-4DB2-BD59-A6C34878D82A}">
                    <a16:rowId xmlns:a16="http://schemas.microsoft.com/office/drawing/2014/main" xmlns="" val="10006"/>
                  </a:ext>
                </a:extLst>
              </a:tr>
              <a:tr h="162578">
                <a:tc>
                  <a:txBody>
                    <a:bodyPr/>
                    <a:lstStyle/>
                    <a:p>
                      <a:pPr marL="0" marR="0">
                        <a:spcBef>
                          <a:spcPts val="0"/>
                        </a:spcBef>
                        <a:spcAft>
                          <a:spcPts val="0"/>
                        </a:spcAft>
                      </a:pPr>
                      <a:r>
                        <a:rPr lang="en-US" sz="1400" b="0" dirty="0">
                          <a:effectLst/>
                          <a:latin typeface="Calibri" panose="020F0502020204030204" pitchFamily="34" charset="0"/>
                        </a:rPr>
                        <a:t> </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400" b="0">
                          <a:effectLst/>
                          <a:latin typeface="Calibri" panose="020F0502020204030204" pitchFamily="34" charset="0"/>
                        </a:rPr>
                        <a:t> </a:t>
                      </a:r>
                      <a:endParaRPr lang="en-US" sz="1400" b="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400" b="0" dirty="0">
                          <a:effectLst/>
                          <a:latin typeface="Calibri" panose="020F0502020204030204" pitchFamily="34" charset="0"/>
                        </a:rPr>
                        <a:t>   </a:t>
                      </a:r>
                      <a:r>
                        <a:rPr lang="en-US" sz="1400" b="1" dirty="0">
                          <a:solidFill>
                            <a:schemeClr val="tx1"/>
                          </a:solidFill>
                          <a:effectLst/>
                          <a:latin typeface="Calibri" panose="020F0502020204030204" pitchFamily="34" charset="0"/>
                        </a:rPr>
                        <a:t>Fund 20 </a:t>
                      </a:r>
                      <a:r>
                        <a:rPr lang="en-US" sz="1400" b="0" dirty="0">
                          <a:solidFill>
                            <a:schemeClr val="tx1"/>
                          </a:solidFill>
                          <a:effectLst/>
                          <a:latin typeface="Calibri" panose="020F0502020204030204" pitchFamily="34" charset="0"/>
                        </a:rPr>
                        <a:t>(IDEA- ESSA)(Sp. ED.)</a:t>
                      </a:r>
                      <a:endParaRPr lang="en-US" sz="1400" b="0"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400" b="0" dirty="0">
                        <a:effectLst/>
                        <a:latin typeface="Calibri" panose="020F0502020204030204" pitchFamily="34" charset="0"/>
                        <a:ea typeface="Times New Roman" panose="02020603050405020304" pitchFamily="18" charset="0"/>
                      </a:endParaRPr>
                    </a:p>
                  </a:txBody>
                  <a:tcPr marL="51435" marR="51435" marT="0" marB="0" anchor="b"/>
                </a:tc>
                <a:extLst>
                  <a:ext uri="{0D108BD9-81ED-4DB2-BD59-A6C34878D82A}">
                    <a16:rowId xmlns:a16="http://schemas.microsoft.com/office/drawing/2014/main" xmlns="" val="10007"/>
                  </a:ext>
                </a:extLst>
              </a:tr>
              <a:tr h="162578">
                <a:tc>
                  <a:txBody>
                    <a:bodyPr/>
                    <a:lstStyle/>
                    <a:p>
                      <a:pPr marL="0" marR="0">
                        <a:spcBef>
                          <a:spcPts val="0"/>
                        </a:spcBef>
                        <a:spcAft>
                          <a:spcPts val="0"/>
                        </a:spcAft>
                      </a:pPr>
                      <a:r>
                        <a:rPr lang="en-US" sz="1400" b="0">
                          <a:effectLst/>
                          <a:latin typeface="Calibri" panose="020F0502020204030204" pitchFamily="34" charset="0"/>
                        </a:rPr>
                        <a:t> </a:t>
                      </a:r>
                      <a:endParaRPr lang="en-US" sz="1400" b="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400" b="0">
                          <a:effectLst/>
                          <a:latin typeface="Calibri" panose="020F0502020204030204" pitchFamily="34" charset="0"/>
                        </a:rPr>
                        <a:t> </a:t>
                      </a:r>
                      <a:endParaRPr lang="en-US" sz="1400" b="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400" b="0" dirty="0">
                          <a:effectLst/>
                          <a:latin typeface="Calibri" panose="020F0502020204030204" pitchFamily="34" charset="0"/>
                        </a:rPr>
                        <a:t>         Est. Special Revenue</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388620" algn="l"/>
                        </a:tabLst>
                      </a:pPr>
                      <a:r>
                        <a:rPr lang="en-US" sz="1400" b="0" u="none" dirty="0">
                          <a:effectLst/>
                          <a:latin typeface="Calibri" panose="020F0502020204030204" pitchFamily="34" charset="0"/>
                          <a:ea typeface="Times New Roman" panose="02020603050405020304" pitchFamily="18" charset="0"/>
                        </a:rPr>
                        <a:t>$44,095.</a:t>
                      </a:r>
                    </a:p>
                  </a:txBody>
                  <a:tcPr marL="51435" marR="51435" marT="0" marB="0" anchor="b"/>
                </a:tc>
                <a:extLst>
                  <a:ext uri="{0D108BD9-81ED-4DB2-BD59-A6C34878D82A}">
                    <a16:rowId xmlns:a16="http://schemas.microsoft.com/office/drawing/2014/main" xmlns="" val="10008"/>
                  </a:ext>
                </a:extLst>
              </a:tr>
              <a:tr h="162578">
                <a:tc>
                  <a:txBody>
                    <a:bodyPr/>
                    <a:lstStyle/>
                    <a:p>
                      <a:pPr marL="0" marR="0">
                        <a:spcBef>
                          <a:spcPts val="0"/>
                        </a:spcBef>
                        <a:spcAft>
                          <a:spcPts val="0"/>
                        </a:spcAft>
                      </a:pPr>
                      <a:endParaRPr lang="en-US" sz="1400" b="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400" b="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388620" algn="l"/>
                        </a:tabLst>
                      </a:pPr>
                      <a:endParaRPr lang="en-US" sz="1400" b="0" u="none" dirty="0">
                        <a:effectLst/>
                        <a:latin typeface="Calibri" panose="020F0502020204030204" pitchFamily="34" charset="0"/>
                        <a:ea typeface="Times New Roman" panose="02020603050405020304" pitchFamily="18" charset="0"/>
                      </a:endParaRPr>
                    </a:p>
                  </a:txBody>
                  <a:tcPr marL="51435" marR="51435" marT="0" marB="0" anchor="b"/>
                </a:tc>
                <a:extLst>
                  <a:ext uri="{0D108BD9-81ED-4DB2-BD59-A6C34878D82A}">
                    <a16:rowId xmlns:a16="http://schemas.microsoft.com/office/drawing/2014/main" xmlns="" val="10012"/>
                  </a:ext>
                </a:extLst>
              </a:tr>
              <a:tr h="162578">
                <a:tc>
                  <a:txBody>
                    <a:bodyPr/>
                    <a:lstStyle/>
                    <a:p>
                      <a:pPr marL="0" marR="0">
                        <a:spcBef>
                          <a:spcPts val="0"/>
                        </a:spcBef>
                        <a:spcAft>
                          <a:spcPts val="0"/>
                        </a:spcAft>
                      </a:pPr>
                      <a:endParaRPr lang="en-US" sz="1400" b="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400" b="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400" b="0" dirty="0">
                          <a:effectLst/>
                          <a:latin typeface="Calibri" panose="020F0502020204030204" pitchFamily="34" charset="0"/>
                        </a:rPr>
                        <a:t> </a:t>
                      </a:r>
                      <a:r>
                        <a:rPr lang="en-US" sz="1400" b="1" dirty="0">
                          <a:solidFill>
                            <a:schemeClr val="tx1"/>
                          </a:solidFill>
                          <a:effectLst/>
                          <a:latin typeface="Calibri" panose="020F0502020204030204" pitchFamily="34" charset="0"/>
                        </a:rPr>
                        <a:t>Fund 40 (Debt Service)</a:t>
                      </a:r>
                      <a:r>
                        <a:rPr lang="en-US" sz="1400" b="0" dirty="0">
                          <a:effectLst/>
                          <a:latin typeface="Calibri" panose="020F0502020204030204" pitchFamily="34" charset="0"/>
                        </a:rPr>
                        <a:t>  </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388620" algn="l"/>
                        </a:tabLst>
                      </a:pPr>
                      <a:endParaRPr lang="en-US" sz="1400" b="0" u="none" dirty="0">
                        <a:effectLst/>
                        <a:latin typeface="Calibri" panose="020F0502020204030204" pitchFamily="34" charset="0"/>
                        <a:ea typeface="Times New Roman" panose="02020603050405020304" pitchFamily="18" charset="0"/>
                      </a:endParaRPr>
                    </a:p>
                  </a:txBody>
                  <a:tcPr marL="51435" marR="51435" marT="0" marB="0" anchor="b"/>
                </a:tc>
                <a:extLst>
                  <a:ext uri="{0D108BD9-81ED-4DB2-BD59-A6C34878D82A}">
                    <a16:rowId xmlns:a16="http://schemas.microsoft.com/office/drawing/2014/main" xmlns="" val="10014"/>
                  </a:ext>
                </a:extLst>
              </a:tr>
              <a:tr h="162578">
                <a:tc>
                  <a:txBody>
                    <a:bodyPr/>
                    <a:lstStyle/>
                    <a:p>
                      <a:pPr marL="0" marR="0">
                        <a:spcBef>
                          <a:spcPts val="0"/>
                        </a:spcBef>
                        <a:spcAft>
                          <a:spcPts val="0"/>
                        </a:spcAft>
                      </a:pPr>
                      <a:r>
                        <a:rPr lang="en-US" sz="1400" b="0" dirty="0">
                          <a:effectLst/>
                          <a:latin typeface="Calibri" panose="020F0502020204030204" pitchFamily="34" charset="0"/>
                        </a:rPr>
                        <a:t> </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400" b="0">
                          <a:effectLst/>
                          <a:latin typeface="Calibri" panose="020F0502020204030204" pitchFamily="34" charset="0"/>
                        </a:rPr>
                        <a:t> </a:t>
                      </a:r>
                      <a:endParaRPr lang="en-US" sz="1400" b="0">
                        <a:effectLst/>
                        <a:latin typeface="Calibri" panose="020F0502020204030204" pitchFamily="34" charset="0"/>
                        <a:ea typeface="Times New Roman" panose="02020603050405020304" pitchFamily="18" charset="0"/>
                      </a:endParaRPr>
                    </a:p>
                  </a:txBody>
                  <a:tcPr marL="51435" marR="51435" marT="0" marB="0" anchor="b"/>
                </a:tc>
                <a:tc>
                  <a:txBody>
                    <a:bodyPr/>
                    <a:lstStyle/>
                    <a:p>
                      <a:pPr marL="102870" marR="0">
                        <a:spcBef>
                          <a:spcPts val="0"/>
                        </a:spcBef>
                        <a:spcAft>
                          <a:spcPts val="0"/>
                        </a:spcAft>
                      </a:pPr>
                      <a:r>
                        <a:rPr lang="en-US" sz="1400" b="0" dirty="0">
                          <a:effectLst/>
                          <a:latin typeface="Calibri" panose="020F0502020204030204" pitchFamily="34" charset="0"/>
                        </a:rPr>
                        <a:t>       Local Tax Levy                                                       </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400" b="0" u="none" dirty="0">
                          <a:effectLst/>
                          <a:latin typeface="Calibri" panose="020F0502020204030204" pitchFamily="34" charset="0"/>
                          <a:ea typeface="Times New Roman" panose="02020603050405020304" pitchFamily="18" charset="0"/>
                        </a:rPr>
                        <a:t>$127,951. </a:t>
                      </a:r>
                    </a:p>
                  </a:txBody>
                  <a:tcPr marL="51435" marR="51435" marT="0" marB="0" anchor="b"/>
                </a:tc>
                <a:extLst>
                  <a:ext uri="{0D108BD9-81ED-4DB2-BD59-A6C34878D82A}">
                    <a16:rowId xmlns:a16="http://schemas.microsoft.com/office/drawing/2014/main" xmlns="" val="10010"/>
                  </a:ext>
                </a:extLst>
              </a:tr>
              <a:tr h="162578">
                <a:tc>
                  <a:txBody>
                    <a:bodyPr/>
                    <a:lstStyle/>
                    <a:p>
                      <a:pPr marL="0" marR="0">
                        <a:spcBef>
                          <a:spcPts val="0"/>
                        </a:spcBef>
                        <a:spcAft>
                          <a:spcPts val="0"/>
                        </a:spcAft>
                      </a:pPr>
                      <a:r>
                        <a:rPr lang="en-US" sz="1400" b="0">
                          <a:effectLst/>
                          <a:latin typeface="Calibri" panose="020F0502020204030204" pitchFamily="34" charset="0"/>
                        </a:rPr>
                        <a:t> </a:t>
                      </a:r>
                      <a:endParaRPr lang="en-US" sz="1400" b="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r>
                        <a:rPr lang="en-US" sz="1400" b="0">
                          <a:effectLst/>
                          <a:latin typeface="Calibri" panose="020F0502020204030204" pitchFamily="34" charset="0"/>
                        </a:rPr>
                        <a:t> </a:t>
                      </a:r>
                      <a:endParaRPr lang="en-US" sz="1400" b="0">
                        <a:effectLst/>
                        <a:latin typeface="Calibri" panose="020F0502020204030204" pitchFamily="34" charset="0"/>
                        <a:ea typeface="Times New Roman" panose="02020603050405020304" pitchFamily="18" charset="0"/>
                      </a:endParaRPr>
                    </a:p>
                  </a:txBody>
                  <a:tcPr marL="51435" marR="51435" marT="0" marB="0" anchor="b"/>
                </a:tc>
                <a:tc>
                  <a:txBody>
                    <a:bodyPr/>
                    <a:lstStyle/>
                    <a:p>
                      <a:pPr marL="102870" marR="0">
                        <a:spcBef>
                          <a:spcPts val="0"/>
                        </a:spcBef>
                        <a:spcAft>
                          <a:spcPts val="0"/>
                        </a:spcAft>
                      </a:pPr>
                      <a:r>
                        <a:rPr lang="en-US" sz="1400" b="0" dirty="0">
                          <a:effectLst/>
                          <a:latin typeface="Calibri" panose="020F0502020204030204" pitchFamily="34" charset="0"/>
                        </a:rPr>
                        <a:t>       Debt Service Aid  (State Aid)                                 </a:t>
                      </a:r>
                      <a:endParaRPr lang="en-US" sz="1400" b="0" dirty="0">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502920" algn="l"/>
                        </a:tabLst>
                      </a:pPr>
                      <a:r>
                        <a:rPr lang="en-US" sz="1400" b="0" dirty="0">
                          <a:effectLst/>
                          <a:latin typeface="Calibri" panose="020F0502020204030204" pitchFamily="34" charset="0"/>
                          <a:ea typeface="Times New Roman" panose="02020603050405020304" pitchFamily="18" charset="0"/>
                        </a:rPr>
                        <a:t>$44,096.</a:t>
                      </a:r>
                    </a:p>
                  </a:txBody>
                  <a:tcPr marL="51435" marR="51435" marT="0" marB="0" anchor="b"/>
                </a:tc>
                <a:extLst>
                  <a:ext uri="{0D108BD9-81ED-4DB2-BD59-A6C34878D82A}">
                    <a16:rowId xmlns:a16="http://schemas.microsoft.com/office/drawing/2014/main" xmlns="" val="10011"/>
                  </a:ext>
                </a:extLst>
              </a:tr>
              <a:tr h="162578">
                <a:tc>
                  <a:txBody>
                    <a:bodyPr/>
                    <a:lstStyle/>
                    <a:p>
                      <a:pPr marL="0" marR="0">
                        <a:spcBef>
                          <a:spcPts val="0"/>
                        </a:spcBef>
                        <a:spcAft>
                          <a:spcPts val="0"/>
                        </a:spcAft>
                      </a:pPr>
                      <a:endParaRPr lang="en-US" sz="14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160020" algn="l"/>
                        </a:tabLst>
                      </a:pPr>
                      <a:endParaRPr lang="en-US" sz="14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4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69850" algn="l"/>
                        </a:tabLst>
                      </a:pPr>
                      <a:r>
                        <a:rPr lang="en-US" sz="1400" b="1" dirty="0">
                          <a:solidFill>
                            <a:schemeClr val="tx1"/>
                          </a:solidFill>
                          <a:effectLst/>
                          <a:latin typeface="Calibri" panose="020F0502020204030204" pitchFamily="34" charset="0"/>
                          <a:ea typeface="Times New Roman" panose="02020603050405020304" pitchFamily="18" charset="0"/>
                        </a:rPr>
                        <a:t>         Total Debt Service </a:t>
                      </a:r>
                    </a:p>
                  </a:txBody>
                  <a:tcPr marL="51435" marR="51435" marT="0" marB="0" anchor="b"/>
                </a:tc>
                <a:tc>
                  <a:txBody>
                    <a:bodyPr/>
                    <a:lstStyle/>
                    <a:p>
                      <a:pPr marL="0" marR="0">
                        <a:spcBef>
                          <a:spcPts val="0"/>
                        </a:spcBef>
                        <a:spcAft>
                          <a:spcPts val="0"/>
                        </a:spcAft>
                        <a:tabLst>
                          <a:tab pos="102870" algn="l"/>
                        </a:tabLst>
                      </a:pPr>
                      <a:r>
                        <a:rPr lang="en-US" sz="1400" b="1" dirty="0">
                          <a:solidFill>
                            <a:schemeClr val="tx1"/>
                          </a:solidFill>
                          <a:effectLst/>
                          <a:latin typeface="Calibri" panose="020F0502020204030204" pitchFamily="34" charset="0"/>
                          <a:ea typeface="Times New Roman" panose="02020603050405020304" pitchFamily="18" charset="0"/>
                        </a:rPr>
                        <a:t>$172,047.</a:t>
                      </a:r>
                    </a:p>
                  </a:txBody>
                  <a:tcPr marL="51435" marR="51435" marT="0" marB="0" anchor="b"/>
                </a:tc>
                <a:extLst>
                  <a:ext uri="{0D108BD9-81ED-4DB2-BD59-A6C34878D82A}">
                    <a16:rowId xmlns:a16="http://schemas.microsoft.com/office/drawing/2014/main" xmlns="" val="10015"/>
                  </a:ext>
                </a:extLst>
              </a:tr>
              <a:tr h="162578">
                <a:tc>
                  <a:txBody>
                    <a:bodyPr/>
                    <a:lstStyle/>
                    <a:p>
                      <a:pPr marL="0" marR="0">
                        <a:spcBef>
                          <a:spcPts val="0"/>
                        </a:spcBef>
                        <a:spcAft>
                          <a:spcPts val="0"/>
                        </a:spcAft>
                      </a:pPr>
                      <a:endParaRPr lang="en-US" sz="14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160020" algn="l"/>
                        </a:tabLst>
                      </a:pPr>
                      <a:endParaRPr lang="en-US" sz="14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4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69850" algn="l"/>
                        </a:tabLst>
                      </a:pPr>
                      <a:endParaRPr lang="en-US" sz="14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102870" algn="l"/>
                        </a:tabLst>
                      </a:pPr>
                      <a:endParaRPr lang="en-US" sz="14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extLst>
                  <a:ext uri="{0D108BD9-81ED-4DB2-BD59-A6C34878D82A}">
                    <a16:rowId xmlns:a16="http://schemas.microsoft.com/office/drawing/2014/main" xmlns="" val="10016"/>
                  </a:ext>
                </a:extLst>
              </a:tr>
              <a:tr h="162578">
                <a:tc>
                  <a:txBody>
                    <a:bodyPr/>
                    <a:lstStyle/>
                    <a:p>
                      <a:pPr marL="0" marR="0">
                        <a:spcBef>
                          <a:spcPts val="0"/>
                        </a:spcBef>
                        <a:spcAft>
                          <a:spcPts val="0"/>
                        </a:spcAft>
                      </a:pPr>
                      <a:r>
                        <a:rPr lang="en-US" sz="1400" b="1" dirty="0">
                          <a:solidFill>
                            <a:schemeClr val="tx1"/>
                          </a:solidFill>
                          <a:effectLst/>
                          <a:latin typeface="Calibri" panose="020F0502020204030204" pitchFamily="34" charset="0"/>
                        </a:rPr>
                        <a:t>Total Expenditures            </a:t>
                      </a:r>
                      <a:endParaRPr lang="en-US" sz="14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160020" algn="l"/>
                        </a:tabLst>
                      </a:pPr>
                      <a:r>
                        <a:rPr lang="en-US" sz="1400" b="1" dirty="0">
                          <a:solidFill>
                            <a:schemeClr val="tx1"/>
                          </a:solidFill>
                          <a:effectLst/>
                          <a:latin typeface="Calibri" panose="020F0502020204030204" pitchFamily="34" charset="0"/>
                          <a:ea typeface="Times New Roman" panose="02020603050405020304" pitchFamily="18" charset="0"/>
                        </a:rPr>
                        <a:t>$2,892,926.</a:t>
                      </a:r>
                    </a:p>
                  </a:txBody>
                  <a:tcPr marL="51435" marR="51435" marT="0" marB="0" anchor="b"/>
                </a:tc>
                <a:tc>
                  <a:txBody>
                    <a:bodyPr/>
                    <a:lstStyle/>
                    <a:p>
                      <a:pPr marL="0" marR="0">
                        <a:spcBef>
                          <a:spcPts val="0"/>
                        </a:spcBef>
                        <a:spcAft>
                          <a:spcPts val="0"/>
                        </a:spcAft>
                      </a:pPr>
                      <a:r>
                        <a:rPr lang="en-US" sz="1400" b="1" dirty="0">
                          <a:solidFill>
                            <a:schemeClr val="tx1"/>
                          </a:solidFill>
                          <a:effectLst/>
                          <a:latin typeface="Calibri" panose="020F0502020204030204" pitchFamily="34" charset="0"/>
                        </a:rPr>
                        <a:t> </a:t>
                      </a:r>
                      <a:endParaRPr lang="en-US" sz="14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69850" algn="l"/>
                        </a:tabLst>
                      </a:pPr>
                      <a:r>
                        <a:rPr lang="en-US" sz="1400" b="1" dirty="0">
                          <a:solidFill>
                            <a:schemeClr val="tx1"/>
                          </a:solidFill>
                          <a:effectLst/>
                          <a:latin typeface="Calibri" panose="020F0502020204030204" pitchFamily="34" charset="0"/>
                        </a:rPr>
                        <a:t>   Total Revenue</a:t>
                      </a:r>
                      <a:endParaRPr lang="en-US" sz="14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102870" algn="l"/>
                        </a:tabLst>
                      </a:pPr>
                      <a:r>
                        <a:rPr lang="en-US" sz="1400" b="1" dirty="0">
                          <a:solidFill>
                            <a:schemeClr val="tx1"/>
                          </a:solidFill>
                          <a:effectLst/>
                          <a:latin typeface="Calibri" panose="020F0502020204030204" pitchFamily="34" charset="0"/>
                          <a:ea typeface="Times New Roman" panose="02020603050405020304" pitchFamily="18" charset="0"/>
                        </a:rPr>
                        <a:t>$2,892,926.</a:t>
                      </a:r>
                    </a:p>
                  </a:txBody>
                  <a:tcPr marL="51435" marR="51435" marT="0" marB="0" anchor="b"/>
                </a:tc>
                <a:extLst>
                  <a:ext uri="{0D108BD9-81ED-4DB2-BD59-A6C34878D82A}">
                    <a16:rowId xmlns:a16="http://schemas.microsoft.com/office/drawing/2014/main" xmlns="" val="10013"/>
                  </a:ext>
                </a:extLst>
              </a:tr>
              <a:tr h="162578">
                <a:tc>
                  <a:txBody>
                    <a:bodyPr/>
                    <a:lstStyle/>
                    <a:p>
                      <a:pPr marL="0" marR="0">
                        <a:spcBef>
                          <a:spcPts val="0"/>
                        </a:spcBef>
                        <a:spcAft>
                          <a:spcPts val="0"/>
                        </a:spcAft>
                      </a:pPr>
                      <a:endParaRPr lang="en-US" sz="15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160020" algn="l"/>
                        </a:tabLst>
                      </a:pPr>
                      <a:endParaRPr lang="en-US" sz="15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pPr>
                      <a:endParaRPr lang="en-US" sz="15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69850" algn="l"/>
                        </a:tabLst>
                      </a:pPr>
                      <a:endParaRPr lang="en-US" sz="15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tc>
                  <a:txBody>
                    <a:bodyPr/>
                    <a:lstStyle/>
                    <a:p>
                      <a:pPr marL="0" marR="0">
                        <a:spcBef>
                          <a:spcPts val="0"/>
                        </a:spcBef>
                        <a:spcAft>
                          <a:spcPts val="0"/>
                        </a:spcAft>
                        <a:tabLst>
                          <a:tab pos="102870" algn="l"/>
                        </a:tabLst>
                      </a:pPr>
                      <a:endParaRPr lang="en-US" sz="1500" b="1" dirty="0">
                        <a:solidFill>
                          <a:schemeClr val="tx1"/>
                        </a:solidFill>
                        <a:effectLst/>
                        <a:latin typeface="Calibri" panose="020F0502020204030204" pitchFamily="34" charset="0"/>
                        <a:ea typeface="Times New Roman" panose="02020603050405020304" pitchFamily="18" charset="0"/>
                      </a:endParaRPr>
                    </a:p>
                  </a:txBody>
                  <a:tcPr marL="51435" marR="51435" marT="0" marB="0" anchor="b"/>
                </a:tc>
                <a:extLst>
                  <a:ext uri="{0D108BD9-81ED-4DB2-BD59-A6C34878D82A}">
                    <a16:rowId xmlns:a16="http://schemas.microsoft.com/office/drawing/2014/main" xmlns="" val="10017"/>
                  </a:ext>
                </a:extLst>
              </a:tr>
            </a:tbl>
          </a:graphicData>
        </a:graphic>
      </p:graphicFrame>
      <p:sp>
        <p:nvSpPr>
          <p:cNvPr id="21" name="Shape 270"/>
          <p:cNvSpPr txBox="1">
            <a:spLocks/>
          </p:cNvSpPr>
          <p:nvPr/>
        </p:nvSpPr>
        <p:spPr>
          <a:xfrm>
            <a:off x="7618000" y="4636500"/>
            <a:ext cx="1359745" cy="31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endParaRPr lang="en" sz="1200" b="1" dirty="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41952664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64" y="257850"/>
            <a:ext cx="6892636" cy="742950"/>
          </a:xfrm>
        </p:spPr>
        <p:txBody>
          <a:bodyPr>
            <a:normAutofit/>
          </a:bodyPr>
          <a:lstStyle/>
          <a:p>
            <a:r>
              <a:rPr lang="en-US" sz="3000" b="1" dirty="0">
                <a:solidFill>
                  <a:schemeClr val="tx1"/>
                </a:solidFill>
                <a:latin typeface="Roboto Condensed" panose="020B0604020202020204" charset="0"/>
                <a:ea typeface="Roboto Condensed" panose="020B0604020202020204" charset="0"/>
              </a:rPr>
              <a:t>Revenue Sources</a:t>
            </a:r>
          </a:p>
        </p:txBody>
      </p:sp>
      <p:graphicFrame>
        <p:nvGraphicFramePr>
          <p:cNvPr id="5" name="Chart 4"/>
          <p:cNvGraphicFramePr>
            <a:graphicFrameLocks/>
          </p:cNvGraphicFramePr>
          <p:nvPr>
            <p:extLst/>
          </p:nvPr>
        </p:nvGraphicFramePr>
        <p:xfrm>
          <a:off x="2057400" y="1028700"/>
          <a:ext cx="4914900" cy="30289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915139" y="4427525"/>
            <a:ext cx="5759101" cy="707886"/>
          </a:xfrm>
          <a:prstGeom prst="rect">
            <a:avLst/>
          </a:prstGeom>
          <a:noFill/>
        </p:spPr>
        <p:txBody>
          <a:bodyPr wrap="square" rtlCol="0">
            <a:spAutoFit/>
          </a:bodyPr>
          <a:lstStyle/>
          <a:p>
            <a:pPr marL="342900" indent="-342900">
              <a:buClrTx/>
              <a:buFont typeface="Arial" charset="0"/>
              <a:buChar char="•"/>
            </a:pPr>
            <a:r>
              <a:rPr lang="en-US" sz="2000" kern="1200" dirty="0">
                <a:solidFill>
                  <a:srgbClr val="FF0000"/>
                </a:solidFill>
                <a:latin typeface="Roboto Condensed" panose="020B0604020202020204" charset="0"/>
                <a:ea typeface="Roboto Condensed" panose="020B0604020202020204" charset="0"/>
                <a:cs typeface="+mn-cs"/>
              </a:rPr>
              <a:t>State Aid = $319,288. </a:t>
            </a:r>
          </a:p>
          <a:p>
            <a:pPr marL="342900" indent="-342900">
              <a:buClrTx/>
              <a:buFont typeface="Arial" charset="0"/>
              <a:buChar char="•"/>
            </a:pPr>
            <a:r>
              <a:rPr lang="en-US" sz="2000" kern="1200" dirty="0">
                <a:solidFill>
                  <a:srgbClr val="FF0000"/>
                </a:solidFill>
                <a:latin typeface="Roboto Condensed" panose="020B0604020202020204" charset="0"/>
                <a:ea typeface="Roboto Condensed" panose="020B0604020202020204" charset="0"/>
                <a:cs typeface="+mn-cs"/>
              </a:rPr>
              <a:t>State Aid Reduction of $40,000</a:t>
            </a:r>
            <a:r>
              <a:rPr lang="en-US" sz="2000" kern="1200" dirty="0">
                <a:solidFill>
                  <a:prstClr val="black"/>
                </a:solidFill>
                <a:latin typeface="Roboto Condensed" panose="020B0604020202020204" charset="0"/>
                <a:ea typeface="Roboto Condensed" panose="020B0604020202020204" charset="0"/>
                <a:cs typeface="+mn-cs"/>
              </a:rPr>
              <a:t>.</a:t>
            </a:r>
          </a:p>
        </p:txBody>
      </p:sp>
      <p:graphicFrame>
        <p:nvGraphicFramePr>
          <p:cNvPr id="6" name="Chart 5"/>
          <p:cNvGraphicFramePr>
            <a:graphicFrameLocks/>
          </p:cNvGraphicFramePr>
          <p:nvPr>
            <p:extLst>
              <p:ext uri="{D42A27DB-BD31-4B8C-83A1-F6EECF244321}">
                <p14:modId xmlns:p14="http://schemas.microsoft.com/office/powerpoint/2010/main" val="2325854250"/>
              </p:ext>
            </p:extLst>
          </p:nvPr>
        </p:nvGraphicFramePr>
        <p:xfrm>
          <a:off x="1363149" y="1047048"/>
          <a:ext cx="6443331" cy="3381327"/>
        </p:xfrm>
        <a:graphic>
          <a:graphicData uri="http://schemas.openxmlformats.org/drawingml/2006/chart">
            <c:chart xmlns:c="http://schemas.openxmlformats.org/drawingml/2006/chart" xmlns:r="http://schemas.openxmlformats.org/officeDocument/2006/relationships" r:id="rId3"/>
          </a:graphicData>
        </a:graphic>
      </p:graphicFrame>
      <p:sp>
        <p:nvSpPr>
          <p:cNvPr id="8" name="Shape 270"/>
          <p:cNvSpPr txBox="1">
            <a:spLocks/>
          </p:cNvSpPr>
          <p:nvPr/>
        </p:nvSpPr>
        <p:spPr>
          <a:xfrm>
            <a:off x="7618000" y="4636500"/>
            <a:ext cx="1384684" cy="31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endParaRPr lang="en" sz="1200" b="1" dirty="0">
              <a:latin typeface="Roboto Condensed" panose="020B0604020202020204" charset="0"/>
              <a:ea typeface="Roboto Condensed" panose="020B0604020202020204" charset="0"/>
            </a:endParaRPr>
          </a:p>
        </p:txBody>
      </p:sp>
      <p:graphicFrame>
        <p:nvGraphicFramePr>
          <p:cNvPr id="7" name="Chart 6"/>
          <p:cNvGraphicFramePr>
            <a:graphicFrameLocks/>
          </p:cNvGraphicFramePr>
          <p:nvPr>
            <p:extLst>
              <p:ext uri="{D42A27DB-BD31-4B8C-83A1-F6EECF244321}">
                <p14:modId xmlns:p14="http://schemas.microsoft.com/office/powerpoint/2010/main" val="4230299951"/>
              </p:ext>
            </p:extLst>
          </p:nvPr>
        </p:nvGraphicFramePr>
        <p:xfrm>
          <a:off x="881774" y="1122287"/>
          <a:ext cx="6404626" cy="33988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664666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760" y="349967"/>
            <a:ext cx="6800850" cy="514350"/>
          </a:xfrm>
        </p:spPr>
        <p:txBody>
          <a:bodyPr>
            <a:noAutofit/>
          </a:bodyPr>
          <a:lstStyle/>
          <a:p>
            <a:pPr algn="ctr"/>
            <a:r>
              <a:rPr lang="en-US" sz="3000" b="1" dirty="0">
                <a:solidFill>
                  <a:schemeClr val="tx1"/>
                </a:solidFill>
                <a:latin typeface="Roboto Condensed" panose="020B0604020202020204" charset="0"/>
                <a:ea typeface="Roboto Condensed" panose="020B0604020202020204" charset="0"/>
              </a:rPr>
              <a:t>Expenditures: General Operating Budget</a:t>
            </a:r>
          </a:p>
        </p:txBody>
      </p:sp>
      <p:graphicFrame>
        <p:nvGraphicFramePr>
          <p:cNvPr id="4" name="Chart 3"/>
          <p:cNvGraphicFramePr>
            <a:graphicFrameLocks/>
          </p:cNvGraphicFramePr>
          <p:nvPr>
            <p:extLst>
              <p:ext uri="{D42A27DB-BD31-4B8C-83A1-F6EECF244321}">
                <p14:modId xmlns:p14="http://schemas.microsoft.com/office/powerpoint/2010/main" val="2389290333"/>
              </p:ext>
            </p:extLst>
          </p:nvPr>
        </p:nvGraphicFramePr>
        <p:xfrm>
          <a:off x="3600450" y="1143000"/>
          <a:ext cx="4800600" cy="387168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6539" y="1105747"/>
            <a:ext cx="3915688" cy="3970318"/>
          </a:xfrm>
          <a:prstGeom prst="rect">
            <a:avLst/>
          </a:prstGeom>
          <a:noFill/>
        </p:spPr>
        <p:txBody>
          <a:bodyPr wrap="square" rtlCol="0">
            <a:spAutoFit/>
          </a:bodyPr>
          <a:lstStyle/>
          <a:p>
            <a:pPr>
              <a:buClrTx/>
              <a:buFontTx/>
              <a:buNone/>
            </a:pPr>
            <a:r>
              <a:rPr lang="en-US" sz="1200" u="sng" kern="1200" dirty="0">
                <a:solidFill>
                  <a:srgbClr val="FF0000"/>
                </a:solidFill>
                <a:latin typeface="Roboto Condensed" panose="020B0604020202020204" charset="0"/>
                <a:ea typeface="Roboto Condensed" panose="020B0604020202020204" charset="0"/>
                <a:cs typeface="+mn-cs"/>
              </a:rPr>
              <a:t>Salaries</a:t>
            </a:r>
            <a:r>
              <a:rPr lang="en-US" sz="1200" kern="1200" dirty="0">
                <a:solidFill>
                  <a:prstClr val="black"/>
                </a:solidFill>
                <a:latin typeface="Roboto Condensed" panose="020B0604020202020204" charset="0"/>
                <a:ea typeface="Roboto Condensed" panose="020B0604020202020204" charset="0"/>
                <a:cs typeface="+mn-cs"/>
              </a:rPr>
              <a:t>  include all PK-8 teachers, media specialists, nurses, guidance counselors, secretaries and administration.</a:t>
            </a:r>
          </a:p>
          <a:p>
            <a:pPr algn="ctr">
              <a:buClrTx/>
              <a:buFontTx/>
              <a:buNone/>
            </a:pPr>
            <a:r>
              <a:rPr lang="en-US" sz="1200" b="1" kern="1200" dirty="0">
                <a:solidFill>
                  <a:prstClr val="black"/>
                </a:solidFill>
                <a:latin typeface="Roboto Condensed" panose="020B0604020202020204" charset="0"/>
                <a:ea typeface="Roboto Condensed" panose="020B0604020202020204" charset="0"/>
                <a:cs typeface="+mn-cs"/>
              </a:rPr>
              <a:t>42% $1,121,861</a:t>
            </a:r>
            <a:r>
              <a:rPr lang="en-US" sz="1200" kern="1200" dirty="0">
                <a:solidFill>
                  <a:prstClr val="black"/>
                </a:solidFill>
                <a:latin typeface="Roboto Condensed" panose="020B0604020202020204" charset="0"/>
                <a:ea typeface="Roboto Condensed" panose="020B0604020202020204" charset="0"/>
                <a:cs typeface="+mn-cs"/>
              </a:rPr>
              <a:t>. </a:t>
            </a:r>
          </a:p>
          <a:p>
            <a:pPr>
              <a:buClrTx/>
              <a:buFontTx/>
              <a:buNone/>
            </a:pPr>
            <a:r>
              <a:rPr lang="en-US" sz="1200" u="sng" kern="1200" dirty="0">
                <a:solidFill>
                  <a:srgbClr val="FF0000"/>
                </a:solidFill>
                <a:latin typeface="Roboto Condensed" panose="020B0604020202020204" charset="0"/>
                <a:ea typeface="Roboto Condensed" panose="020B0604020202020204" charset="0"/>
                <a:cs typeface="+mn-cs"/>
              </a:rPr>
              <a:t>Benefits</a:t>
            </a:r>
            <a:r>
              <a:rPr lang="en-US" sz="1200" kern="1200" dirty="0">
                <a:solidFill>
                  <a:prstClr val="black"/>
                </a:solidFill>
                <a:latin typeface="Roboto Condensed" panose="020B0604020202020204" charset="0"/>
                <a:ea typeface="Roboto Condensed" panose="020B0604020202020204" charset="0"/>
                <a:cs typeface="+mn-cs"/>
              </a:rPr>
              <a:t> include medical, dental, prescription, workers comp, pension, social security, tuition reimbursement and additional employee benefits.  </a:t>
            </a:r>
          </a:p>
          <a:p>
            <a:pPr algn="ctr">
              <a:buClrTx/>
              <a:buFontTx/>
              <a:buNone/>
            </a:pPr>
            <a:r>
              <a:rPr lang="en-US" sz="1200" b="1" kern="1200" dirty="0">
                <a:solidFill>
                  <a:prstClr val="black"/>
                </a:solidFill>
                <a:latin typeface="Roboto Condensed" panose="020B0604020202020204" charset="0"/>
                <a:ea typeface="Roboto Condensed" panose="020B0604020202020204" charset="0"/>
                <a:cs typeface="+mn-cs"/>
              </a:rPr>
              <a:t>20%  $530,002. </a:t>
            </a:r>
          </a:p>
          <a:p>
            <a:pPr>
              <a:buClrTx/>
              <a:buFontTx/>
              <a:buNone/>
            </a:pPr>
            <a:r>
              <a:rPr lang="en-US" sz="1200" u="sng" kern="1200" dirty="0">
                <a:solidFill>
                  <a:srgbClr val="FF0000"/>
                </a:solidFill>
                <a:latin typeface="Roboto Condensed" panose="020B0604020202020204" charset="0"/>
                <a:ea typeface="Roboto Condensed" panose="020B0604020202020204" charset="0"/>
                <a:cs typeface="+mn-cs"/>
              </a:rPr>
              <a:t>Instructional Support </a:t>
            </a:r>
            <a:r>
              <a:rPr lang="en-US" sz="1200" kern="1200" dirty="0">
                <a:solidFill>
                  <a:prstClr val="black"/>
                </a:solidFill>
                <a:latin typeface="Roboto Condensed" panose="020B0604020202020204" charset="0"/>
                <a:ea typeface="Roboto Condensed" panose="020B0604020202020204" charset="0"/>
                <a:cs typeface="+mn-cs"/>
              </a:rPr>
              <a:t>includes all instructional supplies, professional development and technology. </a:t>
            </a:r>
          </a:p>
          <a:p>
            <a:pPr algn="ctr">
              <a:buClrTx/>
              <a:buFontTx/>
              <a:buNone/>
            </a:pPr>
            <a:r>
              <a:rPr lang="en-US" sz="1200" b="1" kern="1200" dirty="0">
                <a:solidFill>
                  <a:prstClr val="black"/>
                </a:solidFill>
                <a:latin typeface="Roboto Condensed" panose="020B0604020202020204" charset="0"/>
                <a:ea typeface="Roboto Condensed" panose="020B0604020202020204" charset="0"/>
                <a:cs typeface="+mn-cs"/>
              </a:rPr>
              <a:t>7% $191,909. </a:t>
            </a:r>
          </a:p>
          <a:p>
            <a:pPr>
              <a:buClrTx/>
              <a:buFontTx/>
              <a:buNone/>
            </a:pPr>
            <a:r>
              <a:rPr lang="en-US" sz="1200" u="sng" kern="1200" dirty="0">
                <a:solidFill>
                  <a:srgbClr val="FF0000"/>
                </a:solidFill>
                <a:latin typeface="Roboto Condensed" panose="020B0604020202020204" charset="0"/>
                <a:ea typeface="Roboto Condensed" panose="020B0604020202020204" charset="0"/>
                <a:cs typeface="+mn-cs"/>
              </a:rPr>
              <a:t>Special Education </a:t>
            </a:r>
            <a:r>
              <a:rPr lang="en-US" sz="1200" kern="1200" dirty="0">
                <a:solidFill>
                  <a:prstClr val="black"/>
                </a:solidFill>
                <a:latin typeface="Roboto Condensed" panose="020B0604020202020204" charset="0"/>
                <a:ea typeface="Roboto Condensed" panose="020B0604020202020204" charset="0"/>
                <a:cs typeface="+mn-cs"/>
              </a:rPr>
              <a:t>includes all salaries of staff involved with in-district students, plus tuition for out-of-district placements.</a:t>
            </a:r>
          </a:p>
          <a:p>
            <a:pPr algn="ctr">
              <a:buClrTx/>
              <a:buFontTx/>
              <a:buNone/>
            </a:pPr>
            <a:r>
              <a:rPr lang="en-US" sz="1200" b="1" kern="1200" dirty="0">
                <a:solidFill>
                  <a:prstClr val="black"/>
                </a:solidFill>
                <a:latin typeface="Roboto Condensed" panose="020B0604020202020204" charset="0"/>
                <a:ea typeface="Roboto Condensed" panose="020B0604020202020204" charset="0"/>
                <a:cs typeface="+mn-cs"/>
              </a:rPr>
              <a:t>20% $542,054. </a:t>
            </a:r>
          </a:p>
          <a:p>
            <a:pPr>
              <a:buClrTx/>
              <a:buFontTx/>
              <a:buNone/>
            </a:pPr>
            <a:r>
              <a:rPr lang="en-US" sz="1200" u="sng" kern="1200" dirty="0">
                <a:solidFill>
                  <a:srgbClr val="FF0000"/>
                </a:solidFill>
                <a:latin typeface="Roboto Condensed" panose="020B0604020202020204" charset="0"/>
                <a:ea typeface="Roboto Condensed" panose="020B0604020202020204" charset="0"/>
                <a:cs typeface="+mn-cs"/>
              </a:rPr>
              <a:t>Operations and Maintenance </a:t>
            </a:r>
            <a:r>
              <a:rPr lang="en-US" sz="1200" kern="1200" dirty="0">
                <a:solidFill>
                  <a:prstClr val="black"/>
                </a:solidFill>
                <a:latin typeface="Roboto Condensed" panose="020B0604020202020204" charset="0"/>
                <a:ea typeface="Roboto Condensed" panose="020B0604020202020204" charset="0"/>
                <a:cs typeface="+mn-cs"/>
              </a:rPr>
              <a:t>includes salaries for maintenance personnel, contracted services for custodians, utilities, property insurance, general building supplies and maintenance and repair.  </a:t>
            </a:r>
          </a:p>
          <a:p>
            <a:pPr algn="ctr">
              <a:buClrTx/>
              <a:buFontTx/>
              <a:buNone/>
            </a:pPr>
            <a:r>
              <a:rPr lang="en-US" sz="1200" b="1" kern="1200" dirty="0">
                <a:solidFill>
                  <a:prstClr val="black"/>
                </a:solidFill>
                <a:latin typeface="Roboto Condensed" panose="020B0604020202020204" charset="0"/>
                <a:ea typeface="Roboto Condensed" panose="020B0604020202020204" charset="0"/>
                <a:cs typeface="+mn-cs"/>
              </a:rPr>
              <a:t>9% $233,518. </a:t>
            </a:r>
          </a:p>
          <a:p>
            <a:pPr>
              <a:buClrTx/>
              <a:buFontTx/>
              <a:buNone/>
            </a:pPr>
            <a:r>
              <a:rPr lang="en-US" sz="1200" u="sng" kern="1200" dirty="0">
                <a:solidFill>
                  <a:srgbClr val="FF0000"/>
                </a:solidFill>
                <a:latin typeface="Roboto Condensed" panose="020B0604020202020204" charset="0"/>
                <a:ea typeface="Roboto Condensed" panose="020B0604020202020204" charset="0"/>
                <a:cs typeface="+mn-cs"/>
              </a:rPr>
              <a:t>Transportation</a:t>
            </a:r>
            <a:r>
              <a:rPr lang="en-US" sz="1200" kern="1200" dirty="0">
                <a:solidFill>
                  <a:prstClr val="black"/>
                </a:solidFill>
                <a:latin typeface="Roboto Condensed" panose="020B0604020202020204" charset="0"/>
                <a:ea typeface="Roboto Condensed" panose="020B0604020202020204" charset="0"/>
                <a:cs typeface="+mn-cs"/>
              </a:rPr>
              <a:t> includes regular/special education to/from school, athletics and non-public student aid in lieu. </a:t>
            </a:r>
          </a:p>
          <a:p>
            <a:pPr algn="ctr">
              <a:buClrTx/>
              <a:buFontTx/>
              <a:buNone/>
            </a:pPr>
            <a:r>
              <a:rPr lang="en-US" sz="1200" b="1" kern="1200" dirty="0">
                <a:solidFill>
                  <a:prstClr val="black"/>
                </a:solidFill>
                <a:latin typeface="Roboto Condensed" panose="020B0604020202020204" charset="0"/>
                <a:ea typeface="Roboto Condensed" panose="020B0604020202020204" charset="0"/>
                <a:cs typeface="+mn-cs"/>
              </a:rPr>
              <a:t>2% $57,440. </a:t>
            </a:r>
          </a:p>
        </p:txBody>
      </p:sp>
      <p:graphicFrame>
        <p:nvGraphicFramePr>
          <p:cNvPr id="6" name="Chart 5"/>
          <p:cNvGraphicFramePr>
            <a:graphicFrameLocks/>
          </p:cNvGraphicFramePr>
          <p:nvPr>
            <p:extLst>
              <p:ext uri="{D42A27DB-BD31-4B8C-83A1-F6EECF244321}">
                <p14:modId xmlns:p14="http://schemas.microsoft.com/office/powerpoint/2010/main" val="3600470432"/>
              </p:ext>
            </p:extLst>
          </p:nvPr>
        </p:nvGraphicFramePr>
        <p:xfrm>
          <a:off x="4024546" y="1140219"/>
          <a:ext cx="4992915" cy="3782786"/>
        </p:xfrm>
        <a:graphic>
          <a:graphicData uri="http://schemas.openxmlformats.org/drawingml/2006/chart">
            <c:chart xmlns:c="http://schemas.openxmlformats.org/drawingml/2006/chart" xmlns:r="http://schemas.openxmlformats.org/officeDocument/2006/relationships" r:id="rId4"/>
          </a:graphicData>
        </a:graphic>
      </p:graphicFrame>
      <p:sp>
        <p:nvSpPr>
          <p:cNvPr id="8" name="Shape 270"/>
          <p:cNvSpPr txBox="1">
            <a:spLocks/>
          </p:cNvSpPr>
          <p:nvPr/>
        </p:nvSpPr>
        <p:spPr>
          <a:xfrm>
            <a:off x="7618000" y="4636500"/>
            <a:ext cx="1487400" cy="31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endParaRPr lang="en" sz="1200" b="1" dirty="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355904225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90" y="261556"/>
            <a:ext cx="6966410" cy="681644"/>
          </a:xfrm>
        </p:spPr>
        <p:txBody>
          <a:bodyPr>
            <a:normAutofit/>
          </a:bodyPr>
          <a:lstStyle/>
          <a:p>
            <a:r>
              <a:rPr lang="en-US" sz="3000" b="1" dirty="0">
                <a:solidFill>
                  <a:schemeClr val="tx1"/>
                </a:solidFill>
                <a:latin typeface="Roboto Condensed" panose="020B0604020202020204" charset="0"/>
                <a:ea typeface="Roboto Condensed" panose="020B0604020202020204" charset="0"/>
              </a:rPr>
              <a:t>2018-2019 Budget Totals</a:t>
            </a:r>
            <a:endParaRPr lang="en-US" sz="3000" dirty="0">
              <a:solidFill>
                <a:schemeClr val="tx1"/>
              </a:solidFill>
              <a:latin typeface="Roboto Condensed" panose="020B0604020202020204" charset="0"/>
              <a:ea typeface="Roboto Condensed" panose="020B0604020202020204" charset="0"/>
            </a:endParaRPr>
          </a:p>
        </p:txBody>
      </p:sp>
      <p:graphicFrame>
        <p:nvGraphicFramePr>
          <p:cNvPr id="4" name="Group 41"/>
          <p:cNvGraphicFramePr>
            <a:graphicFrameLocks/>
          </p:cNvGraphicFramePr>
          <p:nvPr>
            <p:extLst>
              <p:ext uri="{D42A27DB-BD31-4B8C-83A1-F6EECF244321}">
                <p14:modId xmlns:p14="http://schemas.microsoft.com/office/powerpoint/2010/main" val="4160744618"/>
              </p:ext>
            </p:extLst>
          </p:nvPr>
        </p:nvGraphicFramePr>
        <p:xfrm>
          <a:off x="1101969" y="1266191"/>
          <a:ext cx="6723594" cy="3577541"/>
        </p:xfrm>
        <a:graphic>
          <a:graphicData uri="http://schemas.openxmlformats.org/drawingml/2006/table">
            <a:tbl>
              <a:tblPr>
                <a:effectLst>
                  <a:outerShdw blurRad="50800" dist="38100" dir="16200000" rotWithShape="0">
                    <a:schemeClr val="accent2">
                      <a:lumMod val="75000"/>
                      <a:alpha val="40000"/>
                    </a:schemeClr>
                  </a:outerShdw>
                </a:effectLst>
              </a:tblPr>
              <a:tblGrid>
                <a:gridCol w="2024184">
                  <a:extLst>
                    <a:ext uri="{9D8B030D-6E8A-4147-A177-3AD203B41FA5}">
                      <a16:colId xmlns:a16="http://schemas.microsoft.com/office/drawing/2014/main" xmlns="" val="20000"/>
                    </a:ext>
                  </a:extLst>
                </a:gridCol>
                <a:gridCol w="1398954">
                  <a:extLst>
                    <a:ext uri="{9D8B030D-6E8A-4147-A177-3AD203B41FA5}">
                      <a16:colId xmlns:a16="http://schemas.microsoft.com/office/drawing/2014/main" xmlns="" val="20001"/>
                    </a:ext>
                  </a:extLst>
                </a:gridCol>
                <a:gridCol w="1516185">
                  <a:extLst>
                    <a:ext uri="{9D8B030D-6E8A-4147-A177-3AD203B41FA5}">
                      <a16:colId xmlns:a16="http://schemas.microsoft.com/office/drawing/2014/main" xmlns="" val="20002"/>
                    </a:ext>
                  </a:extLst>
                </a:gridCol>
                <a:gridCol w="1784271">
                  <a:extLst>
                    <a:ext uri="{9D8B030D-6E8A-4147-A177-3AD203B41FA5}">
                      <a16:colId xmlns:a16="http://schemas.microsoft.com/office/drawing/2014/main" xmlns="" val="20003"/>
                    </a:ext>
                  </a:extLst>
                </a:gridCol>
              </a:tblGrid>
              <a:tr h="86641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endParaRPr kumimoji="0" lang="en-US" sz="1400" b="1" i="0" u="none" strike="noStrike" cap="none" normalizeH="0" baseline="0" dirty="0">
                        <a:ln>
                          <a:noFill/>
                        </a:ln>
                        <a:solidFill>
                          <a:schemeClr val="tx1"/>
                        </a:solidFill>
                        <a:effectLst/>
                        <a:latin typeface="Calibri"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400" b="1" i="0" u="none" strike="noStrike" cap="none" normalizeH="0" baseline="0" dirty="0">
                          <a:ln>
                            <a:noFill/>
                          </a:ln>
                          <a:solidFill>
                            <a:schemeClr val="tx1"/>
                          </a:solidFill>
                          <a:effectLst/>
                          <a:latin typeface="Calibri" pitchFamily="34" charset="0"/>
                        </a:rPr>
                        <a:t/>
                      </a:r>
                      <a:br>
                        <a:rPr kumimoji="0" lang="en-US" sz="1400" b="1" i="0" u="none" strike="noStrike" cap="none" normalizeH="0" baseline="0" dirty="0">
                          <a:ln>
                            <a:noFill/>
                          </a:ln>
                          <a:solidFill>
                            <a:schemeClr val="tx1"/>
                          </a:solidFill>
                          <a:effectLst/>
                          <a:latin typeface="Calibri" pitchFamily="34" charset="0"/>
                        </a:rPr>
                      </a:br>
                      <a:r>
                        <a:rPr kumimoji="0" lang="en-US" sz="1400" b="1" i="0" u="none" strike="noStrike" cap="none" normalizeH="0" baseline="0" dirty="0">
                          <a:ln>
                            <a:noFill/>
                          </a:ln>
                          <a:solidFill>
                            <a:schemeClr val="tx1"/>
                          </a:solidFill>
                          <a:effectLst/>
                          <a:latin typeface="Calibri" pitchFamily="34" charset="0"/>
                        </a:rPr>
                        <a:t>Revised 18-19</a:t>
                      </a:r>
                      <a:br>
                        <a:rPr kumimoji="0" lang="en-US" sz="1400" b="1" i="0" u="none" strike="noStrike" cap="none" normalizeH="0" baseline="0" dirty="0">
                          <a:ln>
                            <a:noFill/>
                          </a:ln>
                          <a:solidFill>
                            <a:schemeClr val="tx1"/>
                          </a:solidFill>
                          <a:effectLst/>
                          <a:latin typeface="Calibri" pitchFamily="34" charset="0"/>
                        </a:rPr>
                      </a:br>
                      <a:r>
                        <a:rPr kumimoji="0" lang="en-US" sz="1400" b="1" i="0" u="none" strike="noStrike" cap="none" normalizeH="0" baseline="0" dirty="0">
                          <a:ln>
                            <a:noFill/>
                          </a:ln>
                          <a:solidFill>
                            <a:schemeClr val="tx1"/>
                          </a:solidFill>
                          <a:effectLst/>
                          <a:latin typeface="Calibri" pitchFamily="34" charset="0"/>
                        </a:rPr>
                        <a:t>Appropriations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400" b="1" i="0" u="none" strike="noStrike" cap="none" normalizeH="0" baseline="0" dirty="0">
                          <a:ln>
                            <a:noFill/>
                          </a:ln>
                          <a:solidFill>
                            <a:schemeClr val="tx1"/>
                          </a:solidFill>
                          <a:effectLst/>
                          <a:latin typeface="Calibri" pitchFamily="34" charset="0"/>
                        </a:rPr>
                        <a:t/>
                      </a:r>
                      <a:br>
                        <a:rPr kumimoji="0" lang="en-US" sz="1400" b="1" i="0" u="none" strike="noStrike" cap="none" normalizeH="0" baseline="0" dirty="0">
                          <a:ln>
                            <a:noFill/>
                          </a:ln>
                          <a:solidFill>
                            <a:schemeClr val="tx1"/>
                          </a:solidFill>
                          <a:effectLst/>
                          <a:latin typeface="Calibri" pitchFamily="34" charset="0"/>
                        </a:rPr>
                      </a:br>
                      <a:r>
                        <a:rPr kumimoji="0" lang="en-US" sz="1400" b="1" i="0" u="none" strike="noStrike" cap="none" normalizeH="0" baseline="0" dirty="0">
                          <a:ln>
                            <a:noFill/>
                          </a:ln>
                          <a:solidFill>
                            <a:schemeClr val="tx1"/>
                          </a:solidFill>
                          <a:effectLst/>
                          <a:latin typeface="Calibri" pitchFamily="34" charset="0"/>
                        </a:rPr>
                        <a:t> Proposed 19-20</a:t>
                      </a:r>
                      <a:br>
                        <a:rPr kumimoji="0" lang="en-US" sz="1400" b="1" i="0" u="none" strike="noStrike" cap="none" normalizeH="0" baseline="0" dirty="0">
                          <a:ln>
                            <a:noFill/>
                          </a:ln>
                          <a:solidFill>
                            <a:schemeClr val="tx1"/>
                          </a:solidFill>
                          <a:effectLst/>
                          <a:latin typeface="Calibri" pitchFamily="34" charset="0"/>
                        </a:rPr>
                      </a:br>
                      <a:r>
                        <a:rPr kumimoji="0" lang="en-US" sz="1400" b="1" i="0" u="none" strike="noStrike" cap="none" normalizeH="0" baseline="0" dirty="0">
                          <a:ln>
                            <a:noFill/>
                          </a:ln>
                          <a:solidFill>
                            <a:schemeClr val="tx1"/>
                          </a:solidFill>
                          <a:effectLst/>
                          <a:latin typeface="Calibri" pitchFamily="34" charset="0"/>
                        </a:rPr>
                        <a:t>  Appropriations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400" b="1" i="0" u="none" strike="noStrike" cap="none" normalizeH="0" baseline="0" dirty="0">
                          <a:ln>
                            <a:noFill/>
                          </a:ln>
                          <a:solidFill>
                            <a:schemeClr val="tx1"/>
                          </a:solidFill>
                          <a:effectLst/>
                          <a:latin typeface="Calibri" pitchFamily="34" charset="0"/>
                        </a:rPr>
                        <a:t/>
                      </a:r>
                      <a:br>
                        <a:rPr kumimoji="0" lang="en-US" sz="1400" b="1" i="0" u="none" strike="noStrike" cap="none" normalizeH="0" baseline="0" dirty="0">
                          <a:ln>
                            <a:noFill/>
                          </a:ln>
                          <a:solidFill>
                            <a:schemeClr val="tx1"/>
                          </a:solidFill>
                          <a:effectLst/>
                          <a:latin typeface="Calibri" pitchFamily="34" charset="0"/>
                        </a:rPr>
                      </a:br>
                      <a:r>
                        <a:rPr kumimoji="0" lang="en-US" sz="1400" b="1" i="0" u="none" strike="noStrike" cap="none" normalizeH="0" baseline="0" dirty="0">
                          <a:ln>
                            <a:noFill/>
                          </a:ln>
                          <a:solidFill>
                            <a:schemeClr val="tx1"/>
                          </a:solidFill>
                          <a:effectLst/>
                          <a:latin typeface="Calibri" pitchFamily="34" charset="0"/>
                        </a:rPr>
                        <a:t>Difference</a:t>
                      </a:r>
                      <a:br>
                        <a:rPr kumimoji="0" lang="en-US" sz="1400" b="1" i="0" u="none" strike="noStrike" cap="none" normalizeH="0" baseline="0" dirty="0">
                          <a:ln>
                            <a:noFill/>
                          </a:ln>
                          <a:solidFill>
                            <a:schemeClr val="tx1"/>
                          </a:solidFill>
                          <a:effectLst/>
                          <a:latin typeface="Calibri" pitchFamily="34" charset="0"/>
                        </a:rPr>
                      </a:br>
                      <a:r>
                        <a:rPr kumimoji="0" lang="en-US" sz="1400" b="1" i="0" u="none" strike="noStrike" cap="none" normalizeH="0" baseline="0" dirty="0">
                          <a:ln>
                            <a:noFill/>
                          </a:ln>
                          <a:solidFill>
                            <a:schemeClr val="tx1"/>
                          </a:solidFill>
                          <a:effectLst/>
                          <a:latin typeface="Calibri" pitchFamily="34"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0"/>
                  </a:ext>
                </a:extLst>
              </a:tr>
              <a:tr h="6456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400" b="1" i="0" u="none" strike="noStrike" cap="none" normalizeH="0" baseline="0" dirty="0">
                          <a:ln>
                            <a:noFill/>
                          </a:ln>
                          <a:solidFill>
                            <a:schemeClr val="tx1"/>
                          </a:solidFill>
                          <a:effectLst/>
                          <a:latin typeface="Calibri" pitchFamily="34" charset="0"/>
                        </a:rPr>
                        <a:t>  General Fund</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600" b="1" i="0" u="none" strike="noStrike" cap="none" normalizeH="0" baseline="0" dirty="0">
                          <a:ln>
                            <a:noFill/>
                          </a:ln>
                          <a:solidFill>
                            <a:schemeClr val="tx1"/>
                          </a:solidFill>
                          <a:effectLst/>
                          <a:latin typeface="Calibri" pitchFamily="34" charset="0"/>
                        </a:rPr>
                        <a:t>$2,663,131.</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600" b="1" i="0" u="none" strike="noStrike" cap="none" normalizeH="0" baseline="0" dirty="0">
                          <a:ln>
                            <a:noFill/>
                          </a:ln>
                          <a:solidFill>
                            <a:schemeClr val="tx1"/>
                          </a:solidFill>
                          <a:effectLst/>
                          <a:latin typeface="Calibri" pitchFamily="34" charset="0"/>
                        </a:rPr>
                        <a:t>$2,676,784.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2400" b="1" i="0" u="none" strike="noStrike" cap="none" normalizeH="0" baseline="0" dirty="0">
                          <a:ln>
                            <a:noFill/>
                          </a:ln>
                          <a:solidFill>
                            <a:schemeClr val="tx1"/>
                          </a:solidFill>
                          <a:effectLst/>
                          <a:latin typeface="Calibri" pitchFamily="34" charset="0"/>
                        </a:rPr>
                        <a:t>+</a:t>
                      </a:r>
                      <a:r>
                        <a:rPr kumimoji="0" lang="en-US" sz="2800" b="1" i="0" u="none" strike="noStrike" cap="none" normalizeH="0" baseline="0" dirty="0">
                          <a:ln>
                            <a:noFill/>
                          </a:ln>
                          <a:solidFill>
                            <a:schemeClr val="tx1"/>
                          </a:solidFill>
                          <a:effectLst/>
                          <a:latin typeface="Calibri" pitchFamily="34" charset="0"/>
                        </a:rPr>
                        <a:t> </a:t>
                      </a:r>
                      <a:r>
                        <a:rPr kumimoji="0" lang="en-US" sz="1400" b="1" i="0" u="none" strike="noStrike" cap="none" normalizeH="0" baseline="0" dirty="0">
                          <a:ln>
                            <a:noFill/>
                          </a:ln>
                          <a:solidFill>
                            <a:schemeClr val="tx1"/>
                          </a:solidFill>
                          <a:effectLst/>
                          <a:latin typeface="Calibri" pitchFamily="34" charset="0"/>
                        </a:rPr>
                        <a:t>$13,653.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1"/>
                  </a:ext>
                </a:extLst>
              </a:tr>
              <a:tr h="6930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400" b="1" i="0" u="none" strike="noStrike" cap="none" normalizeH="0" baseline="0" dirty="0">
                          <a:ln>
                            <a:noFill/>
                          </a:ln>
                          <a:solidFill>
                            <a:schemeClr val="tx1"/>
                          </a:solidFill>
                          <a:effectLst/>
                          <a:latin typeface="Calibri" pitchFamily="34" charset="0"/>
                        </a:rPr>
                        <a:t>  Special Revenue  Fund</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600" b="1" i="0" u="none" strike="noStrike" cap="none" normalizeH="0" baseline="0" dirty="0">
                          <a:ln>
                            <a:noFill/>
                          </a:ln>
                          <a:solidFill>
                            <a:schemeClr val="tx1"/>
                          </a:solidFill>
                          <a:effectLst/>
                          <a:latin typeface="Calibri" pitchFamily="34" charset="0"/>
                        </a:rPr>
                        <a:t>$51,877.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600" b="1" i="0" u="none" strike="noStrike" cap="none" normalizeH="0" baseline="0" dirty="0">
                          <a:ln>
                            <a:noFill/>
                          </a:ln>
                          <a:solidFill>
                            <a:schemeClr val="tx1"/>
                          </a:solidFill>
                          <a:effectLst/>
                          <a:latin typeface="Calibri" pitchFamily="34" charset="0"/>
                        </a:rPr>
                        <a:t>$44,095.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2800" b="1" i="0" u="none" strike="noStrike" cap="none" normalizeH="0" baseline="0" dirty="0">
                          <a:ln>
                            <a:noFill/>
                          </a:ln>
                          <a:solidFill>
                            <a:schemeClr val="tx1"/>
                          </a:solidFill>
                          <a:effectLst/>
                          <a:latin typeface="Calibri" pitchFamily="34" charset="0"/>
                        </a:rPr>
                        <a:t>-</a:t>
                      </a:r>
                      <a:r>
                        <a:rPr kumimoji="0" lang="en-US" sz="1400" b="1" i="0" u="none" strike="noStrike" cap="none" normalizeH="0" baseline="0" dirty="0">
                          <a:ln>
                            <a:noFill/>
                          </a:ln>
                          <a:solidFill>
                            <a:schemeClr val="tx1"/>
                          </a:solidFill>
                          <a:effectLst/>
                          <a:latin typeface="Calibri" pitchFamily="34" charset="0"/>
                        </a:rPr>
                        <a:t> $7,782.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2"/>
                  </a:ext>
                </a:extLst>
              </a:tr>
              <a:tr h="701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400" b="1" i="0" u="none" strike="noStrike" cap="none" normalizeH="0" baseline="0" dirty="0">
                          <a:ln>
                            <a:noFill/>
                          </a:ln>
                          <a:solidFill>
                            <a:schemeClr val="tx1"/>
                          </a:solidFill>
                          <a:effectLst/>
                          <a:latin typeface="Calibri" pitchFamily="34" charset="0"/>
                        </a:rPr>
                        <a:t>  Total Debt Service  Fund</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600" b="1" i="0" u="none" strike="noStrike" cap="none" normalizeH="0" baseline="0" dirty="0">
                          <a:ln>
                            <a:noFill/>
                          </a:ln>
                          <a:solidFill>
                            <a:schemeClr val="tx1"/>
                          </a:solidFill>
                          <a:effectLst/>
                          <a:latin typeface="Calibri" pitchFamily="34" charset="0"/>
                        </a:rPr>
                        <a:t>$173,185.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600" b="1" i="0" u="none" strike="noStrike" cap="none" normalizeH="0" baseline="0" dirty="0">
                          <a:ln>
                            <a:noFill/>
                          </a:ln>
                          <a:solidFill>
                            <a:schemeClr val="tx1"/>
                          </a:solidFill>
                          <a:effectLst/>
                          <a:latin typeface="Calibri" pitchFamily="34" charset="0"/>
                        </a:rPr>
                        <a:t>$172,047.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defRPr/>
                      </a:pPr>
                      <a:r>
                        <a:rPr kumimoji="0" lang="en-US" sz="2800" b="1" i="0" u="none" strike="noStrike" cap="none" normalizeH="0" baseline="0" dirty="0">
                          <a:ln>
                            <a:noFill/>
                          </a:ln>
                          <a:solidFill>
                            <a:schemeClr val="tx1"/>
                          </a:solidFill>
                          <a:effectLst/>
                          <a:latin typeface="Calibri" pitchFamily="34" charset="0"/>
                        </a:rPr>
                        <a:t>-</a:t>
                      </a:r>
                      <a:r>
                        <a:rPr kumimoji="0" lang="en-US" sz="1400" b="1" i="0" u="none" strike="noStrike" cap="none" normalizeH="0" baseline="0" dirty="0">
                          <a:ln>
                            <a:noFill/>
                          </a:ln>
                          <a:solidFill>
                            <a:schemeClr val="tx1"/>
                          </a:solidFill>
                          <a:effectLst/>
                          <a:latin typeface="Calibri" pitchFamily="34" charset="0"/>
                        </a:rPr>
                        <a:t> $1,138.  </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endParaRPr kumimoji="0" lang="en-US" sz="1400" b="1" i="0" u="none" strike="noStrike" cap="none" normalizeH="0" baseline="0" dirty="0">
                        <a:ln>
                          <a:noFill/>
                        </a:ln>
                        <a:solidFill>
                          <a:schemeClr val="tx1"/>
                        </a:solidFill>
                        <a:effectLst/>
                        <a:latin typeface="Calibri"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3"/>
                  </a:ext>
                </a:extLst>
              </a:tr>
              <a:tr h="6211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400" b="1" i="0" u="none" strike="noStrike" cap="none" normalizeH="0" baseline="0" dirty="0">
                          <a:ln>
                            <a:noFill/>
                          </a:ln>
                          <a:solidFill>
                            <a:schemeClr val="tx1"/>
                          </a:solidFill>
                          <a:effectLst/>
                          <a:latin typeface="Calibri" pitchFamily="34" charset="0"/>
                        </a:rPr>
                        <a:t>  TOTAL BUDGET</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600" b="1" i="0" u="none" strike="noStrike" cap="none" normalizeH="0" baseline="0" dirty="0">
                          <a:ln>
                            <a:noFill/>
                          </a:ln>
                          <a:solidFill>
                            <a:schemeClr val="tx1"/>
                          </a:solidFill>
                          <a:effectLst/>
                          <a:latin typeface="Calibri" pitchFamily="34" charset="0"/>
                        </a:rPr>
                        <a:t>$2,888,193.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1600" b="1" i="0" u="none" strike="noStrike" cap="none" normalizeH="0" baseline="0" dirty="0">
                          <a:ln>
                            <a:noFill/>
                          </a:ln>
                          <a:solidFill>
                            <a:schemeClr val="tx1"/>
                          </a:solidFill>
                          <a:effectLst/>
                          <a:latin typeface="Calibri" pitchFamily="34" charset="0"/>
                        </a:rPr>
                        <a:t>$2,892,926.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124" charset="2"/>
                        <a:buNone/>
                        <a:tabLst/>
                      </a:pPr>
                      <a:r>
                        <a:rPr kumimoji="0" lang="en-US" sz="2400" b="1" i="0" u="none" strike="noStrike" cap="none" normalizeH="0" baseline="0" dirty="0">
                          <a:ln>
                            <a:noFill/>
                          </a:ln>
                          <a:solidFill>
                            <a:schemeClr val="tx1"/>
                          </a:solidFill>
                          <a:effectLst/>
                          <a:latin typeface="Calibri" pitchFamily="34" charset="0"/>
                        </a:rPr>
                        <a:t>+</a:t>
                      </a:r>
                      <a:r>
                        <a:rPr kumimoji="0" lang="en-US" sz="1400" b="1" i="0" u="none" strike="noStrike" cap="none" normalizeH="0" baseline="0" dirty="0">
                          <a:ln>
                            <a:noFill/>
                          </a:ln>
                          <a:solidFill>
                            <a:schemeClr val="tx1"/>
                          </a:solidFill>
                          <a:effectLst/>
                          <a:latin typeface="Calibri" pitchFamily="34" charset="0"/>
                        </a:rPr>
                        <a:t>$4,733.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4"/>
                  </a:ext>
                </a:extLst>
              </a:tr>
            </a:tbl>
          </a:graphicData>
        </a:graphic>
      </p:graphicFrame>
      <p:sp>
        <p:nvSpPr>
          <p:cNvPr id="14" name="Slide Number Placeholder 6"/>
          <p:cNvSpPr txBox="1">
            <a:spLocks/>
          </p:cNvSpPr>
          <p:nvPr/>
        </p:nvSpPr>
        <p:spPr>
          <a:xfrm>
            <a:off x="7486650" y="4686300"/>
            <a:ext cx="342900" cy="285750"/>
          </a:xfrm>
          <a:prstGeom prst="rect">
            <a:avLst/>
          </a:prstGeom>
        </p:spPr>
        <p:txBody>
          <a:bodyPr/>
          <a:lstStyle/>
          <a:p>
            <a:pPr>
              <a:buClrTx/>
              <a:buFontTx/>
              <a:buNone/>
              <a:defRPr/>
            </a:pPr>
            <a:endParaRPr lang="en-US" sz="1350" kern="1200" dirty="0">
              <a:solidFill>
                <a:prstClr val="black"/>
              </a:solidFill>
              <a:latin typeface="Tw Cen MT"/>
              <a:ea typeface="+mn-ea"/>
              <a:cs typeface="+mn-cs"/>
            </a:endParaRPr>
          </a:p>
        </p:txBody>
      </p:sp>
      <p:sp>
        <p:nvSpPr>
          <p:cNvPr id="7" name="Shape 270"/>
          <p:cNvSpPr txBox="1">
            <a:spLocks/>
          </p:cNvSpPr>
          <p:nvPr/>
        </p:nvSpPr>
        <p:spPr>
          <a:xfrm>
            <a:off x="7618000" y="4636500"/>
            <a:ext cx="1334807" cy="31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endParaRPr lang="en" sz="1200" b="1" dirty="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74769062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61550" y="263700"/>
            <a:ext cx="5886450" cy="685800"/>
          </a:xfrm>
        </p:spPr>
        <p:txBody>
          <a:bodyPr>
            <a:noAutofit/>
          </a:bodyPr>
          <a:lstStyle/>
          <a:p>
            <a:pPr algn="ctr"/>
            <a:r>
              <a:rPr lang="en-US" sz="3000" b="1" dirty="0">
                <a:solidFill>
                  <a:schemeClr val="tx1"/>
                </a:solidFill>
                <a:latin typeface="Roboto Condensed" panose="020B0604020202020204" charset="0"/>
                <a:ea typeface="Roboto Condensed" panose="020B0604020202020204" charset="0"/>
              </a:rPr>
              <a:t>Califon K-8 Taxes</a:t>
            </a:r>
          </a:p>
        </p:txBody>
      </p:sp>
      <p:sp>
        <p:nvSpPr>
          <p:cNvPr id="5" name="Rectangle 4"/>
          <p:cNvSpPr>
            <a:spLocks noChangeArrowheads="1"/>
          </p:cNvSpPr>
          <p:nvPr/>
        </p:nvSpPr>
        <p:spPr bwMode="auto">
          <a:xfrm>
            <a:off x="1428750" y="1143001"/>
            <a:ext cx="6286500" cy="1523977"/>
          </a:xfrm>
          <a:prstGeom prst="rect">
            <a:avLst/>
          </a:prstGeom>
          <a:noFill/>
          <a:ln w="9525">
            <a:noFill/>
            <a:miter lim="800000"/>
            <a:headEnd/>
            <a:tailEnd/>
          </a:ln>
          <a:effectLst/>
        </p:spPr>
        <p:txBody>
          <a:bodyPr wrap="square" lIns="69056" tIns="34529" rIns="69056" bIns="34529">
            <a:spAutoFit/>
          </a:bodyPr>
          <a:lstStyle/>
          <a:p>
            <a:pPr>
              <a:lnSpc>
                <a:spcPct val="50000"/>
              </a:lnSpc>
              <a:spcBef>
                <a:spcPct val="50000"/>
              </a:spcBef>
              <a:buClrTx/>
              <a:buFontTx/>
              <a:buNone/>
            </a:pPr>
            <a:endParaRPr lang="en-US" sz="2100" kern="1200" dirty="0">
              <a:solidFill>
                <a:srgbClr val="335B74"/>
              </a:solidFill>
              <a:effectLst>
                <a:outerShdw blurRad="38100" dist="38100" dir="2700000" algn="tl">
                  <a:srgbClr val="000000">
                    <a:alpha val="43137"/>
                  </a:srgbClr>
                </a:outerShdw>
              </a:effectLst>
              <a:latin typeface="Tw Cen MT"/>
              <a:ea typeface="+mn-ea"/>
              <a:cs typeface="+mn-cs"/>
            </a:endParaRPr>
          </a:p>
          <a:p>
            <a:pPr>
              <a:lnSpc>
                <a:spcPct val="50000"/>
              </a:lnSpc>
              <a:spcBef>
                <a:spcPct val="50000"/>
              </a:spcBef>
              <a:buClrTx/>
              <a:buFontTx/>
              <a:buNone/>
            </a:pPr>
            <a:r>
              <a:rPr lang="en-US" sz="2100" b="1" kern="1200" dirty="0">
                <a:solidFill>
                  <a:prstClr val="black"/>
                </a:solidFill>
                <a:latin typeface="Calibri" pitchFamily="34" charset="0"/>
                <a:ea typeface="+mn-ea"/>
                <a:cs typeface="+mn-cs"/>
              </a:rPr>
              <a:t>Tax levy impact:</a:t>
            </a:r>
          </a:p>
          <a:p>
            <a:pPr>
              <a:lnSpc>
                <a:spcPct val="50000"/>
              </a:lnSpc>
              <a:spcBef>
                <a:spcPct val="50000"/>
              </a:spcBef>
              <a:buClrTx/>
              <a:buFontTx/>
              <a:buNone/>
            </a:pPr>
            <a:endParaRPr lang="en-US" sz="2100" b="1" kern="1200" dirty="0">
              <a:solidFill>
                <a:prstClr val="black"/>
              </a:solidFill>
              <a:effectLst>
                <a:outerShdw blurRad="38100" dist="38100" dir="2700000" algn="tl">
                  <a:srgbClr val="000000">
                    <a:alpha val="43137"/>
                  </a:srgbClr>
                </a:outerShdw>
              </a:effectLst>
              <a:latin typeface="Calibri" pitchFamily="34" charset="0"/>
              <a:ea typeface="+mn-ea"/>
              <a:cs typeface="+mn-cs"/>
            </a:endParaRPr>
          </a:p>
          <a:p>
            <a:pPr>
              <a:lnSpc>
                <a:spcPct val="50000"/>
              </a:lnSpc>
              <a:spcBef>
                <a:spcPct val="50000"/>
              </a:spcBef>
              <a:buClrTx/>
              <a:buFontTx/>
              <a:buNone/>
            </a:pPr>
            <a:endParaRPr lang="en-US" sz="2100" b="1" kern="1200" dirty="0">
              <a:solidFill>
                <a:prstClr val="black"/>
              </a:solidFill>
              <a:effectLst>
                <a:outerShdw blurRad="38100" dist="38100" dir="2700000" algn="tl">
                  <a:srgbClr val="000000">
                    <a:alpha val="43137"/>
                  </a:srgbClr>
                </a:outerShdw>
              </a:effectLst>
              <a:latin typeface="Calibri" pitchFamily="34" charset="0"/>
              <a:ea typeface="+mn-ea"/>
              <a:cs typeface="+mn-cs"/>
            </a:endParaRPr>
          </a:p>
          <a:p>
            <a:pPr>
              <a:lnSpc>
                <a:spcPct val="50000"/>
              </a:lnSpc>
              <a:spcBef>
                <a:spcPct val="50000"/>
              </a:spcBef>
              <a:buClrTx/>
              <a:buFontTx/>
              <a:buNone/>
            </a:pPr>
            <a:endParaRPr lang="en-US" sz="2100" b="1" kern="1200" dirty="0">
              <a:solidFill>
                <a:prstClr val="black"/>
              </a:solidFill>
              <a:effectLst>
                <a:outerShdw blurRad="38100" dist="38100" dir="2700000" algn="tl">
                  <a:srgbClr val="000000">
                    <a:alpha val="43137"/>
                  </a:srgbClr>
                </a:outerShdw>
              </a:effectLst>
              <a:latin typeface="Calibri" pitchFamily="34" charset="0"/>
              <a:ea typeface="+mn-ea"/>
              <a:cs typeface="+mn-cs"/>
            </a:endParaRPr>
          </a:p>
        </p:txBody>
      </p:sp>
      <p:sp>
        <p:nvSpPr>
          <p:cNvPr id="6" name="Line 6"/>
          <p:cNvSpPr>
            <a:spLocks noChangeShapeType="1"/>
          </p:cNvSpPr>
          <p:nvPr/>
        </p:nvSpPr>
        <p:spPr bwMode="auto">
          <a:xfrm>
            <a:off x="1428750" y="1945481"/>
            <a:ext cx="5943600" cy="13098"/>
          </a:xfrm>
          <a:prstGeom prst="line">
            <a:avLst/>
          </a:prstGeom>
          <a:noFill/>
          <a:ln w="34925">
            <a:solidFill>
              <a:schemeClr val="accent1">
                <a:lumMod val="40000"/>
                <a:lumOff val="60000"/>
              </a:schemeClr>
            </a:solidFill>
            <a:round/>
            <a:headEnd type="none" w="sm" len="sm"/>
            <a:tailEnd type="none" w="sm" len="sm"/>
          </a:ln>
          <a:effectLst/>
        </p:spPr>
        <p:txBody>
          <a:bodyPr/>
          <a:lstStyle/>
          <a:p>
            <a:pPr>
              <a:buClrTx/>
              <a:buFontTx/>
              <a:buNone/>
            </a:pPr>
            <a:endParaRPr lang="en-US" sz="1350" kern="1200" dirty="0">
              <a:solidFill>
                <a:prstClr val="black"/>
              </a:solidFill>
              <a:latin typeface="Tw Cen MT"/>
              <a:ea typeface="+mn-ea"/>
              <a:cs typeface="+mn-cs"/>
            </a:endParaRPr>
          </a:p>
        </p:txBody>
      </p:sp>
      <p:sp>
        <p:nvSpPr>
          <p:cNvPr id="7" name="Rectangle 6"/>
          <p:cNvSpPr>
            <a:spLocks noChangeArrowheads="1"/>
          </p:cNvSpPr>
          <p:nvPr/>
        </p:nvSpPr>
        <p:spPr bwMode="auto">
          <a:xfrm>
            <a:off x="1428750" y="2059782"/>
            <a:ext cx="6457950" cy="1027687"/>
          </a:xfrm>
          <a:prstGeom prst="rect">
            <a:avLst/>
          </a:prstGeom>
          <a:noFill/>
          <a:ln w="9525">
            <a:noFill/>
            <a:miter lim="800000"/>
            <a:headEnd/>
            <a:tailEnd/>
          </a:ln>
          <a:effectLst/>
        </p:spPr>
        <p:txBody>
          <a:bodyPr wrap="square" lIns="69056" tIns="34529" rIns="69056" bIns="34529">
            <a:spAutoFit/>
          </a:bodyPr>
          <a:lstStyle/>
          <a:p>
            <a:pPr>
              <a:spcBef>
                <a:spcPct val="50000"/>
              </a:spcBef>
              <a:buClrTx/>
              <a:buFontTx/>
              <a:buNone/>
            </a:pPr>
            <a:r>
              <a:rPr lang="en-US" sz="1650" b="1" i="1" kern="1200" dirty="0">
                <a:solidFill>
                  <a:prstClr val="black"/>
                </a:solidFill>
                <a:latin typeface="Calibri" pitchFamily="34" charset="0"/>
                <a:ea typeface="+mn-ea"/>
                <a:cs typeface="+mn-cs"/>
              </a:rPr>
              <a:t>(per $100,000 of assessed value)</a:t>
            </a:r>
            <a:r>
              <a:rPr lang="en-US" sz="750" b="1" i="1" kern="1200" dirty="0">
                <a:solidFill>
                  <a:prstClr val="black"/>
                </a:solidFill>
                <a:latin typeface="Calibri" pitchFamily="34" charset="0"/>
                <a:ea typeface="+mn-ea"/>
                <a:cs typeface="+mn-cs"/>
              </a:rPr>
              <a:t>	</a:t>
            </a:r>
          </a:p>
          <a:p>
            <a:pPr>
              <a:spcBef>
                <a:spcPct val="50000"/>
              </a:spcBef>
              <a:buClrTx/>
              <a:buFontTx/>
              <a:buNone/>
            </a:pPr>
            <a:r>
              <a:rPr lang="en-US" sz="1950" b="1" kern="1200" dirty="0">
                <a:solidFill>
                  <a:prstClr val="black"/>
                </a:solidFill>
                <a:latin typeface="Calibri" pitchFamily="34" charset="0"/>
                <a:ea typeface="+mn-ea"/>
                <a:cs typeface="+mn-cs"/>
              </a:rPr>
              <a:t>+ $33.00 </a:t>
            </a:r>
            <a:r>
              <a:rPr lang="en-US" sz="1650" b="1" i="1" kern="1200" dirty="0">
                <a:solidFill>
                  <a:prstClr val="black"/>
                </a:solidFill>
                <a:latin typeface="Calibri" pitchFamily="34" charset="0"/>
                <a:ea typeface="+mn-ea"/>
                <a:cs typeface="+mn-cs"/>
              </a:rPr>
              <a:t>(per $100,000 of assessed value) ($2.75 per month)	</a:t>
            </a:r>
            <a:r>
              <a:rPr lang="en-US" sz="1650" kern="1200" dirty="0">
                <a:solidFill>
                  <a:srgbClr val="335B74"/>
                </a:solidFill>
                <a:latin typeface="Tw Cen MT"/>
                <a:ea typeface="+mn-ea"/>
                <a:cs typeface="+mn-cs"/>
              </a:rPr>
              <a:t>	</a:t>
            </a:r>
          </a:p>
        </p:txBody>
      </p:sp>
      <p:sp>
        <p:nvSpPr>
          <p:cNvPr id="10" name="Line 10"/>
          <p:cNvSpPr>
            <a:spLocks noChangeShapeType="1"/>
          </p:cNvSpPr>
          <p:nvPr/>
        </p:nvSpPr>
        <p:spPr bwMode="auto">
          <a:xfrm flipV="1">
            <a:off x="1592132" y="3215879"/>
            <a:ext cx="5837368" cy="33173"/>
          </a:xfrm>
          <a:prstGeom prst="line">
            <a:avLst/>
          </a:prstGeom>
          <a:noFill/>
          <a:ln w="34925">
            <a:solidFill>
              <a:schemeClr val="accent1">
                <a:lumMod val="40000"/>
                <a:lumOff val="60000"/>
              </a:schemeClr>
            </a:solidFill>
            <a:round/>
            <a:headEnd type="none" w="sm" len="sm"/>
            <a:tailEnd type="none" w="sm" len="sm"/>
          </a:ln>
          <a:effectLst/>
        </p:spPr>
        <p:txBody>
          <a:bodyPr/>
          <a:lstStyle/>
          <a:p>
            <a:pPr>
              <a:buClrTx/>
              <a:buFontTx/>
              <a:buNone/>
            </a:pPr>
            <a:endParaRPr lang="en-US" sz="1350" kern="1200" dirty="0">
              <a:solidFill>
                <a:prstClr val="black"/>
              </a:solidFill>
              <a:latin typeface="Tw Cen MT"/>
              <a:ea typeface="+mn-ea"/>
              <a:cs typeface="+mn-cs"/>
            </a:endParaRPr>
          </a:p>
        </p:txBody>
      </p:sp>
      <p:sp>
        <p:nvSpPr>
          <p:cNvPr id="9" name="Slide Number Placeholder 6"/>
          <p:cNvSpPr txBox="1">
            <a:spLocks/>
          </p:cNvSpPr>
          <p:nvPr/>
        </p:nvSpPr>
        <p:spPr>
          <a:xfrm>
            <a:off x="7429500" y="4686300"/>
            <a:ext cx="400050" cy="285750"/>
          </a:xfrm>
          <a:prstGeom prst="rect">
            <a:avLst/>
          </a:prstGeom>
        </p:spPr>
        <p:txBody>
          <a:bodyPr/>
          <a:lstStyle/>
          <a:p>
            <a:pPr>
              <a:buClrTx/>
              <a:buFontTx/>
              <a:buNone/>
              <a:defRPr/>
            </a:pPr>
            <a:endParaRPr lang="en-US" sz="1350" kern="1200" dirty="0">
              <a:solidFill>
                <a:prstClr val="black"/>
              </a:solidFill>
              <a:latin typeface="Tw Cen MT"/>
              <a:ea typeface="+mn-ea"/>
              <a:cs typeface="+mn-cs"/>
            </a:endParaRPr>
          </a:p>
        </p:txBody>
      </p:sp>
      <p:sp>
        <p:nvSpPr>
          <p:cNvPr id="12" name="Shape 270"/>
          <p:cNvSpPr txBox="1">
            <a:spLocks/>
          </p:cNvSpPr>
          <p:nvPr/>
        </p:nvSpPr>
        <p:spPr>
          <a:xfrm>
            <a:off x="7618000" y="4636500"/>
            <a:ext cx="1359745" cy="31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endParaRPr lang="en" sz="1200" b="1" dirty="0"/>
          </a:p>
        </p:txBody>
      </p:sp>
    </p:spTree>
    <p:extLst>
      <p:ext uri="{BB962C8B-B14F-4D97-AF65-F5344CB8AC3E}">
        <p14:creationId xmlns:p14="http://schemas.microsoft.com/office/powerpoint/2010/main" val="315924061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grpSp>
        <p:nvGrpSpPr>
          <p:cNvPr id="376" name="Shape 376"/>
          <p:cNvGrpSpPr/>
          <p:nvPr/>
        </p:nvGrpSpPr>
        <p:grpSpPr>
          <a:xfrm>
            <a:off x="558475" y="1394214"/>
            <a:ext cx="8044527" cy="2067200"/>
            <a:chOff x="185742" y="1287960"/>
            <a:chExt cx="8044527" cy="2067200"/>
          </a:xfrm>
        </p:grpSpPr>
        <p:sp>
          <p:nvSpPr>
            <p:cNvPr id="377" name="Shape 377"/>
            <p:cNvSpPr/>
            <p:nvPr/>
          </p:nvSpPr>
          <p:spPr>
            <a:xfrm>
              <a:off x="6978450" y="12879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378" name="Shape 378"/>
            <p:cNvSpPr/>
            <p:nvPr/>
          </p:nvSpPr>
          <p:spPr>
            <a:xfrm rot="10800000" flipH="1">
              <a:off x="1423250" y="1697050"/>
              <a:ext cx="55665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379" name="Shape 379"/>
            <p:cNvSpPr/>
            <p:nvPr/>
          </p:nvSpPr>
          <p:spPr>
            <a:xfrm rot="10800000" flipH="1">
              <a:off x="698647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380" name="Shape 380"/>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381" name="Shape 381"/>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sp>
        <p:nvSpPr>
          <p:cNvPr id="382" name="Shape 382"/>
          <p:cNvSpPr txBox="1">
            <a:spLocks noGrp="1"/>
          </p:cNvSpPr>
          <p:nvPr>
            <p:ph type="ctrTitle" idx="4294967295"/>
          </p:nvPr>
        </p:nvSpPr>
        <p:spPr>
          <a:xfrm>
            <a:off x="558475" y="1808800"/>
            <a:ext cx="8039100" cy="122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rgbClr val="3F5378"/>
                </a:solidFill>
              </a:rPr>
              <a:t>Comments/Questions?</a:t>
            </a:r>
            <a:endParaRPr sz="4000" dirty="0">
              <a:solidFill>
                <a:srgbClr val="3F5378"/>
              </a:solidFill>
            </a:endParaRPr>
          </a:p>
        </p:txBody>
      </p:sp>
      <p:sp>
        <p:nvSpPr>
          <p:cNvPr id="383" name="Shape 383"/>
          <p:cNvSpPr txBox="1">
            <a:spLocks noGrp="1"/>
          </p:cNvSpPr>
          <p:nvPr>
            <p:ph type="subTitle" idx="4294967295"/>
          </p:nvPr>
        </p:nvSpPr>
        <p:spPr>
          <a:xfrm>
            <a:off x="1125416" y="3190607"/>
            <a:ext cx="6530568" cy="1147002"/>
          </a:xfrm>
          <a:prstGeom prst="rect">
            <a:avLst/>
          </a:prstGeom>
        </p:spPr>
        <p:txBody>
          <a:bodyPr spcFirstLastPara="1" wrap="square" lIns="91425" tIns="91425" rIns="91425" bIns="91425" anchor="ctr" anchorCtr="0">
            <a:noAutofit/>
          </a:bodyPr>
          <a:lstStyle/>
          <a:p>
            <a:pPr lvl="0" algn="ctr">
              <a:spcBef>
                <a:spcPts val="0"/>
              </a:spcBef>
              <a:buNone/>
            </a:pPr>
            <a:r>
              <a:rPr lang="en-US" sz="2200" dirty="0">
                <a:solidFill>
                  <a:srgbClr val="000000"/>
                </a:solidFill>
                <a:latin typeface="Times New Roman"/>
                <a:ea typeface="Times New Roman"/>
                <a:cs typeface="Times New Roman"/>
                <a:sym typeface="Times New Roman"/>
              </a:rPr>
              <a:t>Visit: </a:t>
            </a:r>
            <a:r>
              <a:rPr lang="en-US" sz="2000" dirty="0">
                <a:hlinkClick r:id="rId3"/>
              </a:rPr>
              <a:t>http://www.califonpublicschool.nj.schoolinsites.com/</a:t>
            </a:r>
            <a:endParaRPr lang="en-US" sz="2200" dirty="0">
              <a:solidFill>
                <a:srgbClr val="000000"/>
              </a:solidFill>
              <a:latin typeface="Times New Roman"/>
              <a:ea typeface="Times New Roman"/>
              <a:cs typeface="Times New Roman"/>
              <a:sym typeface="Times New Roman"/>
            </a:endParaRPr>
          </a:p>
          <a:p>
            <a:pPr lvl="0" algn="ctr">
              <a:spcBef>
                <a:spcPts val="0"/>
              </a:spcBef>
              <a:buNone/>
            </a:pPr>
            <a:r>
              <a:rPr lang="en-US" sz="2200" dirty="0">
                <a:solidFill>
                  <a:srgbClr val="000000"/>
                </a:solidFill>
                <a:latin typeface="Times New Roman"/>
                <a:ea typeface="Times New Roman"/>
                <a:cs typeface="Times New Roman"/>
                <a:sym typeface="Times New Roman"/>
              </a:rPr>
              <a:t>or contact the Business Office</a:t>
            </a:r>
            <a:endParaRPr sz="2200" dirty="0">
              <a:solidFill>
                <a:srgbClr val="FF98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sz="3000" dirty="0"/>
              <a:t>Board of Education </a:t>
            </a:r>
            <a:endParaRPr sz="3000" dirty="0"/>
          </a:p>
        </p:txBody>
      </p:sp>
      <p:sp>
        <p:nvSpPr>
          <p:cNvPr id="191" name="Shape 191"/>
          <p:cNvSpPr txBox="1">
            <a:spLocks noGrp="1"/>
          </p:cNvSpPr>
          <p:nvPr>
            <p:ph type="body" idx="2"/>
          </p:nvPr>
        </p:nvSpPr>
        <p:spPr>
          <a:xfrm>
            <a:off x="814275" y="4286925"/>
            <a:ext cx="5168400" cy="826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sz="1000" i="1" dirty="0">
              <a:solidFill>
                <a:srgbClr val="3F5378"/>
              </a:solidFill>
            </a:endParaRPr>
          </a:p>
          <a:p>
            <a:pPr marL="0" lvl="0" indent="0" rtl="0">
              <a:spcBef>
                <a:spcPts val="0"/>
              </a:spcBef>
              <a:spcAft>
                <a:spcPts val="0"/>
              </a:spcAft>
              <a:buNone/>
            </a:pPr>
            <a:endParaRPr sz="1000" i="1" dirty="0">
              <a:solidFill>
                <a:srgbClr val="3F5378"/>
              </a:solidFill>
            </a:endParaRPr>
          </a:p>
        </p:txBody>
      </p:sp>
      <p:sp>
        <p:nvSpPr>
          <p:cNvPr id="193" name="Shape 193"/>
          <p:cNvSpPr txBox="1">
            <a:spLocks noGrp="1"/>
          </p:cNvSpPr>
          <p:nvPr>
            <p:ph type="body" idx="1"/>
          </p:nvPr>
        </p:nvSpPr>
        <p:spPr>
          <a:xfrm>
            <a:off x="814275" y="1329556"/>
            <a:ext cx="4664310" cy="2890751"/>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endParaRPr dirty="0"/>
          </a:p>
          <a:p>
            <a:r>
              <a:rPr lang="en-US" dirty="0"/>
              <a:t>Mr. Mark </a:t>
            </a:r>
            <a:r>
              <a:rPr lang="en-US" dirty="0" err="1"/>
              <a:t>Cantagallo</a:t>
            </a:r>
            <a:r>
              <a:rPr lang="en-US" dirty="0"/>
              <a:t>:  </a:t>
            </a:r>
            <a:r>
              <a:rPr lang="en-US" b="1" dirty="0"/>
              <a:t>President</a:t>
            </a:r>
            <a:endParaRPr lang="en-US" dirty="0"/>
          </a:p>
          <a:p>
            <a:r>
              <a:rPr lang="en-US" dirty="0"/>
              <a:t>Mrs. Nina </a:t>
            </a:r>
            <a:r>
              <a:rPr lang="en-US" dirty="0" err="1"/>
              <a:t>DeCoster</a:t>
            </a:r>
            <a:r>
              <a:rPr lang="en-US" dirty="0"/>
              <a:t>:  </a:t>
            </a:r>
            <a:r>
              <a:rPr lang="en-US" b="1" dirty="0"/>
              <a:t>Vice-President</a:t>
            </a:r>
            <a:endParaRPr lang="en-US" dirty="0"/>
          </a:p>
          <a:p>
            <a:r>
              <a:rPr lang="en-US" dirty="0"/>
              <a:t>Mr. Christopher Keiser</a:t>
            </a:r>
          </a:p>
          <a:p>
            <a:r>
              <a:rPr lang="en-US" dirty="0"/>
              <a:t>Mr. Jeffrey Dahl</a:t>
            </a:r>
          </a:p>
          <a:p>
            <a:r>
              <a:rPr lang="en-US" dirty="0"/>
              <a:t>Mr. Michael Reaves</a:t>
            </a:r>
          </a:p>
          <a:p>
            <a:pPr marL="0" lvl="0" indent="0">
              <a:spcBef>
                <a:spcPts val="600"/>
              </a:spcBef>
              <a:spcAft>
                <a:spcPts val="1000"/>
              </a:spcAft>
              <a:buNone/>
            </a:pPr>
            <a:endParaRPr dirty="0"/>
          </a:p>
        </p:txBody>
      </p:sp>
      <p:grpSp>
        <p:nvGrpSpPr>
          <p:cNvPr id="194"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idx="4294967295"/>
          </p:nvPr>
        </p:nvSpPr>
        <p:spPr>
          <a:xfrm>
            <a:off x="483433" y="444157"/>
            <a:ext cx="55677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7200" dirty="0">
                <a:solidFill>
                  <a:srgbClr val="FF9800"/>
                </a:solidFill>
              </a:rPr>
              <a:t>Our Values…</a:t>
            </a:r>
            <a:endParaRPr sz="7200" dirty="0">
              <a:solidFill>
                <a:srgbClr val="FF9800"/>
              </a:solidFill>
            </a:endParaRPr>
          </a:p>
        </p:txBody>
      </p:sp>
      <p:sp>
        <p:nvSpPr>
          <p:cNvPr id="249" name="Shape 249"/>
          <p:cNvSpPr txBox="1">
            <a:spLocks noGrp="1"/>
          </p:cNvSpPr>
          <p:nvPr>
            <p:ph type="subTitle" idx="4294967295"/>
          </p:nvPr>
        </p:nvSpPr>
        <p:spPr>
          <a:xfrm>
            <a:off x="537307" y="1570892"/>
            <a:ext cx="7621955" cy="2640110"/>
          </a:xfrm>
          <a:prstGeom prst="rect">
            <a:avLst/>
          </a:prstGeom>
        </p:spPr>
        <p:txBody>
          <a:bodyPr spcFirstLastPara="1" wrap="square" lIns="91425" tIns="91425" rIns="91425" bIns="91425" anchor="ctr" anchorCtr="0">
            <a:noAutofit/>
          </a:bodyPr>
          <a:lstStyle/>
          <a:p>
            <a:pPr>
              <a:buNone/>
            </a:pPr>
            <a:r>
              <a:rPr lang="en-US" sz="1600" dirty="0"/>
              <a:t>The Califon Public School is comprised of engaged and motivated students who are provided with opportunities to think creatively and practice good citizenship. Technology is integrated into the learning process, including communication with outside experts to create a connection with a global community beyond the physical school. An emphasis is placed on problem solving and preparation for living and working in a 21st century world. Exposure to world languages is important throughout the grade levels. An emphasis on STEM (Science, Technology, Engineering, and Math) serves to motivate students to achieve “beyond the core.” Art, music, health /physical education, extra- curricular activities, great literature, and knowledge of world cultures are all critical components that serve to address the whole child. </a:t>
            </a:r>
            <a:endParaRPr lang="en-US" sz="15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dirty="0"/>
              <a:t>What is a budget?</a:t>
            </a:r>
            <a:endParaRPr sz="3000" dirty="0"/>
          </a:p>
        </p:txBody>
      </p:sp>
      <p:sp>
        <p:nvSpPr>
          <p:cNvPr id="237" name="Shape 237"/>
          <p:cNvSpPr txBox="1">
            <a:spLocks noGrp="1"/>
          </p:cNvSpPr>
          <p:nvPr>
            <p:ph type="body" idx="1"/>
          </p:nvPr>
        </p:nvSpPr>
        <p:spPr>
          <a:xfrm>
            <a:off x="124691" y="1395085"/>
            <a:ext cx="8460509" cy="3355839"/>
          </a:xfrm>
          <a:prstGeom prst="rect">
            <a:avLst/>
          </a:prstGeom>
        </p:spPr>
        <p:txBody>
          <a:bodyPr spcFirstLastPara="1" wrap="square" lIns="91425" tIns="91425" rIns="91425" bIns="91425" anchor="ctr" anchorCtr="0">
            <a:noAutofit/>
          </a:bodyPr>
          <a:lstStyle/>
          <a:p>
            <a:pPr>
              <a:buNone/>
            </a:pPr>
            <a:r>
              <a:rPr lang="en-US" sz="1800" dirty="0">
                <a:solidFill>
                  <a:schemeClr val="tx1"/>
                </a:solidFill>
              </a:rPr>
              <a:t>A budget is a description of a financial plan. It is a list of estimates of revenues to and expenditures by an agent for a stated period of time. Normally a budget describes a period in the future not the past. It is a plan for allocating resources: a plan specifying how resources, especially time or money, will be allocated or spent during a particular period. It identifies the money for a particular purpose: the total amount of money allocated or needed for a particular purpose or period of time.</a:t>
            </a:r>
          </a:p>
          <a:p>
            <a:pPr>
              <a:buNone/>
            </a:pPr>
            <a:r>
              <a:rPr lang="en-US" sz="1800" dirty="0">
                <a:solidFill>
                  <a:schemeClr val="tx1"/>
                </a:solidFill>
              </a:rPr>
              <a:t>The budget is our District’s </a:t>
            </a:r>
            <a:r>
              <a:rPr lang="en-US" sz="1800" b="1" dirty="0">
                <a:solidFill>
                  <a:schemeClr val="tx1"/>
                </a:solidFill>
              </a:rPr>
              <a:t>financial plan </a:t>
            </a:r>
            <a:r>
              <a:rPr lang="en-US" sz="1800" dirty="0">
                <a:solidFill>
                  <a:schemeClr val="tx1"/>
                </a:solidFill>
              </a:rPr>
              <a:t>to deliver and maintain the District’s facilities and the mandated/non-mandated programs for the students we serve. </a:t>
            </a:r>
          </a:p>
        </p:txBody>
      </p:sp>
      <p:grpSp>
        <p:nvGrpSpPr>
          <p:cNvPr id="239" name="Shape 239"/>
          <p:cNvGrpSpPr/>
          <p:nvPr/>
        </p:nvGrpSpPr>
        <p:grpSpPr>
          <a:xfrm>
            <a:off x="282216" y="590918"/>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65911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607" y="415635"/>
            <a:ext cx="5492400" cy="713151"/>
          </a:xfrm>
        </p:spPr>
        <p:txBody>
          <a:bodyPr/>
          <a:lstStyle/>
          <a:p>
            <a:r>
              <a:rPr lang="en-US" sz="2800" dirty="0"/>
              <a:t>Definition of Terms </a:t>
            </a:r>
          </a:p>
        </p:txBody>
      </p:sp>
      <p:sp>
        <p:nvSpPr>
          <p:cNvPr id="3" name="Text Placeholder 2"/>
          <p:cNvSpPr>
            <a:spLocks noGrp="1"/>
          </p:cNvSpPr>
          <p:nvPr>
            <p:ph type="body" idx="1"/>
          </p:nvPr>
        </p:nvSpPr>
        <p:spPr>
          <a:xfrm>
            <a:off x="208800" y="1332000"/>
            <a:ext cx="8778891" cy="3456000"/>
          </a:xfrm>
        </p:spPr>
        <p:txBody>
          <a:bodyPr/>
          <a:lstStyle/>
          <a:p>
            <a:r>
              <a:rPr lang="en-US" sz="1800" dirty="0">
                <a:solidFill>
                  <a:schemeClr val="tx1"/>
                </a:solidFill>
              </a:rPr>
              <a:t>Special Education Code: </a:t>
            </a:r>
            <a:r>
              <a:rPr lang="en-US" sz="1800" dirty="0" err="1">
                <a:solidFill>
                  <a:schemeClr val="tx1"/>
                </a:solidFill>
              </a:rPr>
              <a:t>6A:14</a:t>
            </a:r>
            <a:endParaRPr lang="en-US" sz="1800" dirty="0">
              <a:solidFill>
                <a:schemeClr val="tx1"/>
              </a:solidFill>
            </a:endParaRPr>
          </a:p>
          <a:p>
            <a:r>
              <a:rPr lang="en-US" sz="1800" dirty="0">
                <a:solidFill>
                  <a:schemeClr val="tx1"/>
                </a:solidFill>
              </a:rPr>
              <a:t>ESLS – Eligible for Speech and Language Services – </a:t>
            </a:r>
            <a:r>
              <a:rPr lang="en-US" sz="1800" i="1" dirty="0">
                <a:solidFill>
                  <a:schemeClr val="tx1"/>
                </a:solidFill>
              </a:rPr>
              <a:t>Shared Agreement </a:t>
            </a:r>
          </a:p>
          <a:p>
            <a:r>
              <a:rPr lang="en-US" sz="1800" dirty="0">
                <a:solidFill>
                  <a:schemeClr val="tx1"/>
                </a:solidFill>
              </a:rPr>
              <a:t>Long Range Facilities Plan (</a:t>
            </a:r>
            <a:r>
              <a:rPr lang="en-US" sz="1800" dirty="0" err="1">
                <a:solidFill>
                  <a:schemeClr val="tx1"/>
                </a:solidFill>
              </a:rPr>
              <a:t>LRFP</a:t>
            </a:r>
            <a:r>
              <a:rPr lang="en-US" sz="1800" dirty="0">
                <a:solidFill>
                  <a:schemeClr val="tx1"/>
                </a:solidFill>
              </a:rPr>
              <a:t>)</a:t>
            </a:r>
          </a:p>
          <a:p>
            <a:r>
              <a:rPr lang="en-US" sz="1800" dirty="0">
                <a:solidFill>
                  <a:schemeClr val="tx1"/>
                </a:solidFill>
              </a:rPr>
              <a:t>Request for Proposals – (RFP)</a:t>
            </a:r>
          </a:p>
          <a:p>
            <a:r>
              <a:rPr lang="en-US" sz="1800" i="1" dirty="0">
                <a:solidFill>
                  <a:schemeClr val="tx1"/>
                </a:solidFill>
              </a:rPr>
              <a:t>Comprehensive Annual Financial Report</a:t>
            </a:r>
            <a:r>
              <a:rPr lang="en-US" sz="1800" dirty="0">
                <a:solidFill>
                  <a:schemeClr val="tx1"/>
                </a:solidFill>
              </a:rPr>
              <a:t> (</a:t>
            </a:r>
            <a:r>
              <a:rPr lang="en-US" sz="1800" dirty="0" err="1">
                <a:solidFill>
                  <a:schemeClr val="tx1"/>
                </a:solidFill>
              </a:rPr>
              <a:t>CAFR</a:t>
            </a:r>
            <a:r>
              <a:rPr lang="en-US" sz="1800" dirty="0">
                <a:solidFill>
                  <a:schemeClr val="tx1"/>
                </a:solidFill>
              </a:rPr>
              <a:t>)</a:t>
            </a:r>
          </a:p>
          <a:p>
            <a:r>
              <a:rPr lang="en-US" sz="1800" dirty="0">
                <a:solidFill>
                  <a:schemeClr val="tx1"/>
                </a:solidFill>
              </a:rPr>
              <a:t>Tax Levy – The maximum amount of money a school district can request from taxpayers - 2%</a:t>
            </a:r>
          </a:p>
          <a:p>
            <a:r>
              <a:rPr lang="en-US" sz="1800" dirty="0">
                <a:solidFill>
                  <a:schemeClr val="tx1"/>
                </a:solidFill>
              </a:rPr>
              <a:t>Quality Single Accountability Continuum – (QSAC) – Full QSAC Review 2019-2020 school year</a:t>
            </a:r>
          </a:p>
        </p:txBody>
      </p:sp>
      <p:grpSp>
        <p:nvGrpSpPr>
          <p:cNvPr id="5" name="Shape 239"/>
          <p:cNvGrpSpPr/>
          <p:nvPr/>
        </p:nvGrpSpPr>
        <p:grpSpPr>
          <a:xfrm>
            <a:off x="282216" y="590918"/>
            <a:ext cx="369505" cy="369505"/>
            <a:chOff x="2594050" y="1631825"/>
            <a:chExt cx="439625" cy="439625"/>
          </a:xfrm>
        </p:grpSpPr>
        <p:sp>
          <p:nvSpPr>
            <p:cNvPr id="6"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64596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651721" y="787646"/>
            <a:ext cx="6915792" cy="419929"/>
          </a:xfrm>
          <a:prstGeom prst="rect">
            <a:avLst/>
          </a:prstGeom>
        </p:spPr>
        <p:txBody>
          <a:bodyPr spcFirstLastPara="1" wrap="square" lIns="91425" tIns="91425" rIns="91425" bIns="91425" anchor="ctr" anchorCtr="0">
            <a:noAutofit/>
          </a:bodyPr>
          <a:lstStyle/>
          <a:p>
            <a:pPr lvl="0"/>
            <a:r>
              <a:rPr lang="en-US" sz="3000" dirty="0"/>
              <a:t>Baseline District Financial Information </a:t>
            </a:r>
            <a:r>
              <a:rPr lang="en-US" sz="3200" dirty="0"/>
              <a:t/>
            </a:r>
            <a:br>
              <a:rPr lang="en-US" sz="3200" dirty="0"/>
            </a:br>
            <a:endParaRPr sz="3000" dirty="0"/>
          </a:p>
        </p:txBody>
      </p:sp>
      <p:sp>
        <p:nvSpPr>
          <p:cNvPr id="237" name="Shape 237"/>
          <p:cNvSpPr txBox="1">
            <a:spLocks noGrp="1"/>
          </p:cNvSpPr>
          <p:nvPr>
            <p:ph type="body" idx="1"/>
          </p:nvPr>
        </p:nvSpPr>
        <p:spPr>
          <a:xfrm>
            <a:off x="117230" y="1328615"/>
            <a:ext cx="8768862" cy="4267200"/>
          </a:xfrm>
          <a:prstGeom prst="rect">
            <a:avLst/>
          </a:prstGeom>
        </p:spPr>
        <p:txBody>
          <a:bodyPr spcFirstLastPara="1" wrap="square" lIns="91425" tIns="91425" rIns="91425" bIns="91425" anchor="ctr" anchorCtr="0">
            <a:noAutofit/>
          </a:bodyPr>
          <a:lstStyle/>
          <a:p>
            <a:pPr>
              <a:spcBef>
                <a:spcPts val="0"/>
              </a:spcBef>
              <a:buFont typeface="Wingdings" panose="05000000000000000000" pitchFamily="2" charset="2"/>
              <a:buChar char="Ø"/>
            </a:pPr>
            <a:r>
              <a:rPr lang="en-US" sz="1500" b="1" dirty="0">
                <a:solidFill>
                  <a:srgbClr val="FF0000"/>
                </a:solidFill>
              </a:rPr>
              <a:t>79</a:t>
            </a:r>
            <a:r>
              <a:rPr lang="en-US" sz="1500" dirty="0">
                <a:solidFill>
                  <a:schemeClr val="tx1"/>
                </a:solidFill>
              </a:rPr>
              <a:t>% of the District’s budget is dedicated to the cost of personnel/benefits; </a:t>
            </a:r>
          </a:p>
          <a:p>
            <a:pPr>
              <a:spcBef>
                <a:spcPts val="0"/>
              </a:spcBef>
              <a:buFont typeface="Wingdings" panose="05000000000000000000" pitchFamily="2" charset="2"/>
              <a:buChar char="Ø"/>
            </a:pPr>
            <a:r>
              <a:rPr lang="en-US" sz="1500" dirty="0">
                <a:solidFill>
                  <a:schemeClr val="tx1"/>
                </a:solidFill>
              </a:rPr>
              <a:t>Custodial and janitorial service is provided at a cost less than that required to provide one person for every of building space. Overtime pay is less than ten percent of regular wages for the functions reviewed;</a:t>
            </a:r>
          </a:p>
          <a:p>
            <a:pPr lvl="0">
              <a:spcBef>
                <a:spcPts val="0"/>
              </a:spcBef>
              <a:buFont typeface="Wingdings" panose="05000000000000000000" pitchFamily="2" charset="2"/>
              <a:buChar char="Ø"/>
            </a:pPr>
            <a:r>
              <a:rPr lang="en-US" sz="1500" dirty="0">
                <a:solidFill>
                  <a:schemeClr val="tx1"/>
                </a:solidFill>
              </a:rPr>
              <a:t>There is no excessive administrative or non-instructional costs that have been identified for inclusion in the District’s subsequent budget;</a:t>
            </a:r>
          </a:p>
          <a:p>
            <a:pPr>
              <a:spcBef>
                <a:spcPts val="0"/>
              </a:spcBef>
              <a:buFont typeface="Wingdings" panose="05000000000000000000" pitchFamily="2" charset="2"/>
              <a:buChar char="Ø"/>
            </a:pPr>
            <a:r>
              <a:rPr lang="en-US" sz="1500" dirty="0">
                <a:solidFill>
                  <a:schemeClr val="tx1"/>
                </a:solidFill>
              </a:rPr>
              <a:t>Teacher Assistants are only employed when required by an IEP or when supported by evidence as the most effective way of meeting a particular student need;</a:t>
            </a:r>
          </a:p>
          <a:p>
            <a:pPr lvl="0">
              <a:buFont typeface="Wingdings" panose="05000000000000000000" pitchFamily="2" charset="2"/>
              <a:buChar char="Ø"/>
            </a:pPr>
            <a:r>
              <a:rPr lang="en-US" sz="1500" dirty="0">
                <a:solidFill>
                  <a:schemeClr val="tx1"/>
                </a:solidFill>
              </a:rPr>
              <a:t>Competitive proposals are periodically solicited for professional services and contracts are awarded on the basis of quality of service and competitive pricing offered (</a:t>
            </a:r>
            <a:r>
              <a:rPr lang="en-US" sz="1500" i="1" dirty="0">
                <a:solidFill>
                  <a:schemeClr val="tx1"/>
                </a:solidFill>
              </a:rPr>
              <a:t>Reorganization</a:t>
            </a:r>
            <a:r>
              <a:rPr lang="en-US" sz="1500" dirty="0">
                <a:solidFill>
                  <a:schemeClr val="tx1"/>
                </a:solidFill>
              </a:rPr>
              <a:t>) </a:t>
            </a:r>
          </a:p>
          <a:p>
            <a:pPr lvl="0">
              <a:buFont typeface="Wingdings" panose="05000000000000000000" pitchFamily="2" charset="2"/>
              <a:buChar char="Ø"/>
            </a:pPr>
            <a:r>
              <a:rPr lang="en-US" sz="1500" dirty="0">
                <a:solidFill>
                  <a:schemeClr val="tx1"/>
                </a:solidFill>
              </a:rPr>
              <a:t>The district secures telecommunications services </a:t>
            </a:r>
          </a:p>
          <a:p>
            <a:pPr lvl="0">
              <a:buFont typeface="Wingdings" panose="05000000000000000000" pitchFamily="2" charset="2"/>
              <a:buChar char="Ø"/>
            </a:pPr>
            <a:r>
              <a:rPr lang="en-US" sz="1500" dirty="0">
                <a:solidFill>
                  <a:schemeClr val="tx1"/>
                </a:solidFill>
              </a:rPr>
              <a:t>Quality Single Accountability Continuum (QSAC) –  2019 – 2020 </a:t>
            </a:r>
          </a:p>
          <a:p>
            <a:pPr lvl="0">
              <a:buFont typeface="Wingdings" panose="05000000000000000000" pitchFamily="2" charset="2"/>
              <a:buChar char="Ø"/>
            </a:pPr>
            <a:r>
              <a:rPr lang="en-US" sz="1500" dirty="0">
                <a:solidFill>
                  <a:schemeClr val="tx1"/>
                </a:solidFill>
              </a:rPr>
              <a:t>Negotiations - 2020</a:t>
            </a:r>
          </a:p>
          <a:p>
            <a:pPr lvl="0">
              <a:buFont typeface="Wingdings" panose="05000000000000000000" pitchFamily="2" charset="2"/>
              <a:buChar char="Ø"/>
            </a:pPr>
            <a:r>
              <a:rPr lang="en-US" sz="1500" dirty="0">
                <a:solidFill>
                  <a:schemeClr val="tx1"/>
                </a:solidFill>
              </a:rPr>
              <a:t>Genesis student data management program to feed NJSMART – </a:t>
            </a:r>
            <a:r>
              <a:rPr lang="en-US" sz="1500" dirty="0">
                <a:solidFill>
                  <a:srgbClr val="FF0000"/>
                </a:solidFill>
              </a:rPr>
              <a:t>$3,800.  </a:t>
            </a:r>
          </a:p>
          <a:p>
            <a:pPr>
              <a:spcBef>
                <a:spcPts val="0"/>
              </a:spcBef>
              <a:buFont typeface="Wingdings" panose="05000000000000000000" pitchFamily="2" charset="2"/>
              <a:buChar char="Ø"/>
            </a:pPr>
            <a:endParaRPr lang="en-US" sz="1500" dirty="0">
              <a:solidFill>
                <a:schemeClr val="tx1"/>
              </a:solidFill>
            </a:endParaRPr>
          </a:p>
          <a:p>
            <a:pPr>
              <a:spcBef>
                <a:spcPts val="0"/>
              </a:spcBef>
              <a:buFont typeface="Wingdings" panose="05000000000000000000" pitchFamily="2" charset="2"/>
              <a:buChar char="Ø"/>
            </a:pPr>
            <a:endParaRPr lang="en-US" sz="1500" dirty="0">
              <a:solidFill>
                <a:schemeClr val="tx1"/>
              </a:solidFill>
            </a:endParaRPr>
          </a:p>
          <a:p>
            <a:pPr>
              <a:buNone/>
            </a:pPr>
            <a:endParaRPr lang="en-US" sz="1000" dirty="0">
              <a:solidFill>
                <a:schemeClr val="tx1"/>
              </a:solidFill>
            </a:endParaRPr>
          </a:p>
        </p:txBody>
      </p:sp>
      <p:grpSp>
        <p:nvGrpSpPr>
          <p:cNvPr id="239" name="Shape 239"/>
          <p:cNvGrpSpPr/>
          <p:nvPr/>
        </p:nvGrpSpPr>
        <p:grpSpPr>
          <a:xfrm>
            <a:off x="282216" y="590918"/>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82801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Shared Services Agreements</a:t>
            </a:r>
          </a:p>
        </p:txBody>
      </p:sp>
      <p:sp>
        <p:nvSpPr>
          <p:cNvPr id="3" name="Text Placeholder 2"/>
          <p:cNvSpPr>
            <a:spLocks noGrp="1"/>
          </p:cNvSpPr>
          <p:nvPr>
            <p:ph type="body" idx="1"/>
          </p:nvPr>
        </p:nvSpPr>
        <p:spPr>
          <a:xfrm>
            <a:off x="353475" y="1339200"/>
            <a:ext cx="6132600" cy="2572050"/>
          </a:xfrm>
        </p:spPr>
        <p:txBody>
          <a:bodyPr/>
          <a:lstStyle/>
          <a:p>
            <a:r>
              <a:rPr lang="en-US" sz="1600" dirty="0"/>
              <a:t>Special Education Agreement  – Lebanon Township  </a:t>
            </a:r>
            <a:r>
              <a:rPr lang="en-US" sz="1600" b="1" dirty="0"/>
              <a:t>$68,000.</a:t>
            </a:r>
          </a:p>
          <a:p>
            <a:r>
              <a:rPr lang="en-US" sz="1600" dirty="0"/>
              <a:t>Current Grade One tuition: </a:t>
            </a:r>
            <a:r>
              <a:rPr lang="en-US" sz="1600" b="1" dirty="0"/>
              <a:t>$45,000. </a:t>
            </a:r>
            <a:r>
              <a:rPr lang="en-US" sz="1600" dirty="0"/>
              <a:t>(3 students)</a:t>
            </a:r>
          </a:p>
          <a:p>
            <a:r>
              <a:rPr lang="en-US" sz="1600" dirty="0"/>
              <a:t>Out of district Placement as per IEP: </a:t>
            </a:r>
            <a:r>
              <a:rPr lang="en-US" sz="1600" b="1" dirty="0"/>
              <a:t>$64,300. </a:t>
            </a:r>
          </a:p>
          <a:p>
            <a:r>
              <a:rPr lang="en-US" sz="1600" dirty="0"/>
              <a:t>Music Teacher -  Lebanon Borough </a:t>
            </a:r>
            <a:r>
              <a:rPr lang="en-US" sz="1600" b="1" dirty="0"/>
              <a:t>$36,000.</a:t>
            </a:r>
          </a:p>
          <a:p>
            <a:endParaRPr lang="en-US" sz="1600" dirty="0"/>
          </a:p>
        </p:txBody>
      </p:sp>
    </p:spTree>
    <p:extLst>
      <p:ext uri="{BB962C8B-B14F-4D97-AF65-F5344CB8AC3E}">
        <p14:creationId xmlns:p14="http://schemas.microsoft.com/office/powerpoint/2010/main" val="140048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22400" y="361676"/>
            <a:ext cx="7516199" cy="732724"/>
          </a:xfrm>
          <a:prstGeom prst="rect">
            <a:avLst/>
          </a:prstGeom>
        </p:spPr>
        <p:txBody>
          <a:bodyPr spcFirstLastPara="1" wrap="square" lIns="91425" tIns="91425" rIns="91425" bIns="91425" anchor="ctr" anchorCtr="0">
            <a:noAutofit/>
          </a:bodyPr>
          <a:lstStyle/>
          <a:p>
            <a:r>
              <a:rPr lang="en-US" sz="3000" dirty="0"/>
              <a:t/>
            </a:r>
            <a:br>
              <a:rPr lang="en-US" sz="3000" dirty="0"/>
            </a:br>
            <a:r>
              <a:rPr lang="en-US" sz="3000" dirty="0"/>
              <a:t>District Overview -</a:t>
            </a:r>
            <a:r>
              <a:rPr lang="en-US" dirty="0">
                <a:solidFill>
                  <a:schemeClr val="bg1"/>
                </a:solidFill>
              </a:rPr>
              <a:t>Enrollment 2019 - 2020</a:t>
            </a:r>
            <a:r>
              <a:rPr lang="en-US" sz="3200" dirty="0">
                <a:solidFill>
                  <a:schemeClr val="tx1"/>
                </a:solidFill>
              </a:rPr>
              <a:t/>
            </a:r>
            <a:br>
              <a:rPr lang="en-US" sz="3200" dirty="0">
                <a:solidFill>
                  <a:schemeClr val="tx1"/>
                </a:solidFill>
              </a:rPr>
            </a:br>
            <a:endParaRPr sz="3000" dirty="0"/>
          </a:p>
        </p:txBody>
      </p:sp>
      <p:sp>
        <p:nvSpPr>
          <p:cNvPr id="237" name="Shape 237"/>
          <p:cNvSpPr txBox="1">
            <a:spLocks noGrp="1"/>
          </p:cNvSpPr>
          <p:nvPr>
            <p:ph type="body" idx="1"/>
          </p:nvPr>
        </p:nvSpPr>
        <p:spPr>
          <a:xfrm>
            <a:off x="149354" y="1312223"/>
            <a:ext cx="4514517" cy="3814777"/>
          </a:xfrm>
          <a:prstGeom prst="rect">
            <a:avLst/>
          </a:prstGeom>
        </p:spPr>
        <p:txBody>
          <a:bodyPr spcFirstLastPara="1" wrap="square" lIns="91425" tIns="91425" rIns="91425" bIns="91425" anchor="ctr" anchorCtr="0">
            <a:noAutofit/>
          </a:bodyPr>
          <a:lstStyle/>
          <a:p>
            <a:pPr marL="533400" lvl="1" indent="0">
              <a:buNone/>
            </a:pPr>
            <a:endParaRPr lang="en-US" sz="1500" dirty="0">
              <a:solidFill>
                <a:schemeClr val="tx1"/>
              </a:solidFill>
            </a:endParaRPr>
          </a:p>
          <a:p>
            <a:pPr marL="533400" lvl="1" indent="0">
              <a:buNone/>
            </a:pPr>
            <a:endParaRPr lang="en-US" sz="1500" dirty="0">
              <a:solidFill>
                <a:schemeClr val="tx1"/>
              </a:solidFill>
            </a:endParaRPr>
          </a:p>
          <a:p>
            <a:pPr lvl="1">
              <a:buFont typeface="Arial" panose="020B0604020202020204" pitchFamily="34" charset="0"/>
              <a:buChar char="•"/>
            </a:pPr>
            <a:r>
              <a:rPr lang="en-US" sz="1500" dirty="0">
                <a:solidFill>
                  <a:schemeClr val="tx1"/>
                </a:solidFill>
              </a:rPr>
              <a:t>57  K-8 </a:t>
            </a:r>
          </a:p>
          <a:p>
            <a:pPr lvl="1">
              <a:buFont typeface="Arial" panose="020B0604020202020204" pitchFamily="34" charset="0"/>
              <a:buChar char="•"/>
            </a:pPr>
            <a:r>
              <a:rPr lang="en-US" sz="1500" dirty="0">
                <a:solidFill>
                  <a:schemeClr val="tx1"/>
                </a:solidFill>
              </a:rPr>
              <a:t>15 Pre-K</a:t>
            </a:r>
          </a:p>
          <a:p>
            <a:pPr lvl="1">
              <a:buFont typeface="Arial" panose="020B0604020202020204" pitchFamily="34" charset="0"/>
              <a:buChar char="•"/>
            </a:pPr>
            <a:r>
              <a:rPr lang="en-US" sz="1500" dirty="0">
                <a:solidFill>
                  <a:schemeClr val="tx1"/>
                </a:solidFill>
              </a:rPr>
              <a:t>Students - Out-of-District</a:t>
            </a:r>
          </a:p>
          <a:p>
            <a:pPr marL="990600" lvl="2" indent="0">
              <a:buNone/>
            </a:pPr>
            <a:r>
              <a:rPr lang="en-US" sz="1500" dirty="0">
                <a:solidFill>
                  <a:schemeClr val="tx1"/>
                </a:solidFill>
              </a:rPr>
              <a:t>  Special Education – 3</a:t>
            </a:r>
          </a:p>
          <a:p>
            <a:pPr marL="990600" lvl="2" indent="0">
              <a:buNone/>
            </a:pPr>
            <a:r>
              <a:rPr lang="en-US" sz="1500" dirty="0">
                <a:solidFill>
                  <a:schemeClr val="tx1"/>
                </a:solidFill>
              </a:rPr>
              <a:t>   Grade 2 </a:t>
            </a:r>
            <a:r>
              <a:rPr lang="en-US" sz="1000" dirty="0">
                <a:solidFill>
                  <a:schemeClr val="tx1"/>
                </a:solidFill>
              </a:rPr>
              <a:t>(2019-2020) - </a:t>
            </a:r>
            <a:r>
              <a:rPr lang="en-US" sz="1400" dirty="0">
                <a:solidFill>
                  <a:schemeClr val="tx1"/>
                </a:solidFill>
              </a:rPr>
              <a:t>3</a:t>
            </a:r>
          </a:p>
          <a:p>
            <a:pPr>
              <a:buFont typeface="Wingdings" panose="05000000000000000000" pitchFamily="2" charset="2"/>
              <a:buChar char="Ø"/>
            </a:pPr>
            <a:r>
              <a:rPr lang="en-US" sz="1500" dirty="0">
                <a:solidFill>
                  <a:schemeClr val="tx1"/>
                </a:solidFill>
              </a:rPr>
              <a:t>Choice: </a:t>
            </a:r>
          </a:p>
          <a:p>
            <a:pPr marL="76200" indent="0">
              <a:buNone/>
            </a:pPr>
            <a:r>
              <a:rPr lang="en-US" sz="1500" dirty="0">
                <a:solidFill>
                  <a:schemeClr val="tx1"/>
                </a:solidFill>
              </a:rPr>
              <a:t>	  4 Califon School Choice</a:t>
            </a:r>
          </a:p>
          <a:p>
            <a:pPr marL="76200" indent="0">
              <a:buNone/>
            </a:pPr>
            <a:r>
              <a:rPr lang="en-US" sz="1500" dirty="0">
                <a:solidFill>
                  <a:schemeClr val="tx1"/>
                </a:solidFill>
              </a:rPr>
              <a:t>	  7 Students on Wait List</a:t>
            </a:r>
          </a:p>
          <a:p>
            <a:pPr marL="990600" lvl="2" indent="0">
              <a:buNone/>
            </a:pPr>
            <a:r>
              <a:rPr lang="en-US" sz="1500" dirty="0">
                <a:solidFill>
                  <a:schemeClr val="tx1"/>
                </a:solidFill>
              </a:rPr>
              <a:t>23 Students Choice – Out</a:t>
            </a:r>
          </a:p>
          <a:p>
            <a:pPr>
              <a:buFont typeface="Wingdings" panose="05000000000000000000" pitchFamily="2" charset="2"/>
              <a:buChar char="Ø"/>
            </a:pPr>
            <a:r>
              <a:rPr lang="en-US" sz="1500" dirty="0">
                <a:solidFill>
                  <a:schemeClr val="tx1"/>
                </a:solidFill>
              </a:rPr>
              <a:t>Attendance Rate (</a:t>
            </a:r>
            <a:r>
              <a:rPr lang="en-US" sz="1500" i="1" dirty="0">
                <a:solidFill>
                  <a:schemeClr val="tx1"/>
                </a:solidFill>
              </a:rPr>
              <a:t>students</a:t>
            </a:r>
            <a:r>
              <a:rPr lang="en-US" sz="1500" dirty="0">
                <a:solidFill>
                  <a:schemeClr val="tx1"/>
                </a:solidFill>
              </a:rPr>
              <a:t>): Approx. 95%</a:t>
            </a:r>
          </a:p>
          <a:p>
            <a:pPr>
              <a:buFont typeface="Wingdings" panose="05000000000000000000" pitchFamily="2" charset="2"/>
              <a:buChar char="Ø"/>
            </a:pPr>
            <a:r>
              <a:rPr lang="en-US" sz="1500" dirty="0">
                <a:solidFill>
                  <a:schemeClr val="tx1"/>
                </a:solidFill>
              </a:rPr>
              <a:t>Classification Rate: 18%</a:t>
            </a:r>
          </a:p>
          <a:p>
            <a:pPr marL="76200" indent="0">
              <a:buNone/>
            </a:pPr>
            <a:r>
              <a:rPr lang="en-US" sz="1500" dirty="0">
                <a:solidFill>
                  <a:schemeClr val="tx1"/>
                </a:solidFill>
              </a:rPr>
              <a:t>	</a:t>
            </a:r>
          </a:p>
          <a:p>
            <a:pPr marL="990600" lvl="2" indent="0">
              <a:buNone/>
            </a:pPr>
            <a:endParaRPr lang="en-US" sz="1500" dirty="0">
              <a:solidFill>
                <a:schemeClr val="tx1"/>
              </a:solidFill>
            </a:endParaRPr>
          </a:p>
          <a:p>
            <a:pPr marL="533400" lvl="1" indent="0">
              <a:buNone/>
            </a:pPr>
            <a:r>
              <a:rPr lang="en-US" sz="1500" dirty="0">
                <a:solidFill>
                  <a:schemeClr val="tx1"/>
                </a:solidFill>
              </a:rPr>
              <a:t>t</a:t>
            </a:r>
          </a:p>
        </p:txBody>
      </p:sp>
      <p:grpSp>
        <p:nvGrpSpPr>
          <p:cNvPr id="239" name="Shape 239"/>
          <p:cNvGrpSpPr/>
          <p:nvPr/>
        </p:nvGrpSpPr>
        <p:grpSpPr>
          <a:xfrm>
            <a:off x="5761416" y="432263"/>
            <a:ext cx="369505" cy="369505"/>
            <a:chOff x="2594050" y="1631825"/>
            <a:chExt cx="439625" cy="439625"/>
          </a:xfrm>
        </p:grpSpPr>
        <p:sp>
          <p:nvSpPr>
            <p:cNvPr id="240" name="Shape 24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 name="Shape 237"/>
          <p:cNvSpPr txBox="1">
            <a:spLocks/>
          </p:cNvSpPr>
          <p:nvPr/>
        </p:nvSpPr>
        <p:spPr>
          <a:xfrm>
            <a:off x="4493846" y="1187938"/>
            <a:ext cx="4299440" cy="36654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rgbClr val="C7D3E6"/>
              </a:buClr>
              <a:buSzPts val="24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a:spcBef>
                <a:spcPts val="0"/>
              </a:spcBef>
              <a:buFont typeface="Wingdings" panose="05000000000000000000" pitchFamily="2" charset="2"/>
              <a:buChar char="Ø"/>
            </a:pPr>
            <a:r>
              <a:rPr lang="en-US" sz="1500" dirty="0">
                <a:solidFill>
                  <a:schemeClr val="tx1"/>
                </a:solidFill>
              </a:rPr>
              <a:t>District employees</a:t>
            </a:r>
          </a:p>
          <a:p>
            <a:pPr lvl="1">
              <a:buFont typeface="Arial" panose="020B0604020202020204" pitchFamily="34" charset="0"/>
              <a:buChar char="•"/>
            </a:pPr>
            <a:r>
              <a:rPr lang="en-US" sz="1500" dirty="0">
                <a:solidFill>
                  <a:schemeClr val="tx1"/>
                </a:solidFill>
              </a:rPr>
              <a:t>Certified Staff – 19 </a:t>
            </a:r>
            <a:r>
              <a:rPr lang="en-US" sz="1000" dirty="0">
                <a:solidFill>
                  <a:schemeClr val="tx1"/>
                </a:solidFill>
              </a:rPr>
              <a:t>(One day counselor)</a:t>
            </a:r>
          </a:p>
          <a:p>
            <a:pPr lvl="1">
              <a:buFont typeface="Arial" panose="020B0604020202020204" pitchFamily="34" charset="0"/>
              <a:buChar char="•"/>
            </a:pPr>
            <a:r>
              <a:rPr lang="en-US" sz="1500" dirty="0">
                <a:solidFill>
                  <a:schemeClr val="tx1"/>
                </a:solidFill>
              </a:rPr>
              <a:t>Administrators – 3</a:t>
            </a:r>
          </a:p>
          <a:p>
            <a:pPr lvl="2">
              <a:buFont typeface="Arial" panose="020B0604020202020204" pitchFamily="34" charset="0"/>
              <a:buChar char="•"/>
            </a:pPr>
            <a:r>
              <a:rPr lang="en-US" sz="1500" dirty="0">
                <a:solidFill>
                  <a:schemeClr val="tx1"/>
                </a:solidFill>
              </a:rPr>
              <a:t>Interim Sup – 3 days per week</a:t>
            </a:r>
          </a:p>
          <a:p>
            <a:pPr lvl="2">
              <a:buFont typeface="Arial" panose="020B0604020202020204" pitchFamily="34" charset="0"/>
              <a:buChar char="•"/>
            </a:pPr>
            <a:r>
              <a:rPr lang="en-US" sz="1500" dirty="0">
                <a:solidFill>
                  <a:schemeClr val="tx1"/>
                </a:solidFill>
              </a:rPr>
              <a:t>Interim BA – 2 days per week</a:t>
            </a:r>
          </a:p>
          <a:p>
            <a:pPr lvl="2">
              <a:buFont typeface="Arial" panose="020B0604020202020204" pitchFamily="34" charset="0"/>
              <a:buChar char="•"/>
            </a:pPr>
            <a:r>
              <a:rPr lang="en-US" sz="1500" dirty="0">
                <a:solidFill>
                  <a:schemeClr val="tx1"/>
                </a:solidFill>
              </a:rPr>
              <a:t>Assistant to the BA – Hourly </a:t>
            </a:r>
          </a:p>
          <a:p>
            <a:pPr lvl="2">
              <a:buFont typeface="Arial" panose="020B0604020202020204" pitchFamily="34" charset="0"/>
              <a:buChar char="•"/>
            </a:pPr>
            <a:r>
              <a:rPr lang="en-US" sz="1500" dirty="0">
                <a:solidFill>
                  <a:schemeClr val="tx1"/>
                </a:solidFill>
              </a:rPr>
              <a:t>Full Principal </a:t>
            </a:r>
          </a:p>
          <a:p>
            <a:pPr lvl="1">
              <a:buFont typeface="Arial" panose="020B0604020202020204" pitchFamily="34" charset="0"/>
              <a:buChar char="•"/>
            </a:pPr>
            <a:r>
              <a:rPr lang="en-US" sz="1500" dirty="0">
                <a:solidFill>
                  <a:schemeClr val="tx1"/>
                </a:solidFill>
              </a:rPr>
              <a:t>Teacher Assistants – 3</a:t>
            </a:r>
          </a:p>
          <a:p>
            <a:pPr lvl="1">
              <a:buFont typeface="Arial" panose="020B0604020202020204" pitchFamily="34" charset="0"/>
              <a:buChar char="•"/>
            </a:pPr>
            <a:r>
              <a:rPr lang="en-US" sz="1500" dirty="0">
                <a:solidFill>
                  <a:schemeClr val="tx1"/>
                </a:solidFill>
              </a:rPr>
              <a:t> 1 – Secretary – District/School</a:t>
            </a:r>
          </a:p>
          <a:p>
            <a:pPr lvl="1">
              <a:buFont typeface="Arial" panose="020B0604020202020204" pitchFamily="34" charset="0"/>
              <a:buChar char="•"/>
            </a:pPr>
            <a:r>
              <a:rPr lang="en-US" sz="1500" dirty="0">
                <a:solidFill>
                  <a:schemeClr val="tx1"/>
                </a:solidFill>
              </a:rPr>
              <a:t>  Technology Vendor </a:t>
            </a:r>
          </a:p>
          <a:p>
            <a:pPr lvl="1">
              <a:buFont typeface="Arial" panose="020B0604020202020204" pitchFamily="34" charset="0"/>
              <a:buChar char="•"/>
            </a:pPr>
            <a:r>
              <a:rPr lang="en-US" sz="1500" dirty="0">
                <a:solidFill>
                  <a:schemeClr val="tx1"/>
                </a:solidFill>
              </a:rPr>
              <a:t>  1.5  Maintenance </a:t>
            </a:r>
          </a:p>
        </p:txBody>
      </p:sp>
    </p:spTree>
    <p:extLst>
      <p:ext uri="{BB962C8B-B14F-4D97-AF65-F5344CB8AC3E}">
        <p14:creationId xmlns:p14="http://schemas.microsoft.com/office/powerpoint/2010/main" val="32805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63033" y="244574"/>
            <a:ext cx="8153400" cy="742950"/>
          </a:xfrm>
        </p:spPr>
        <p:txBody>
          <a:bodyPr>
            <a:normAutofit fontScale="90000"/>
          </a:bodyPr>
          <a:lstStyle/>
          <a:p>
            <a:pPr lvl="0" fontAlgn="base">
              <a:spcAft>
                <a:spcPct val="0"/>
              </a:spcAft>
              <a:tabLst>
                <a:tab pos="654050" algn="ctr"/>
              </a:tabLst>
            </a:pPr>
            <a:r>
              <a:rPr lang="en-US" altLang="en-US" sz="800" dirty="0">
                <a:solidFill>
                  <a:schemeClr val="tx1"/>
                </a:solidFill>
                <a:latin typeface="Arial" pitchFamily="34" charset="0"/>
                <a:cs typeface="Arial" pitchFamily="34" charset="0"/>
              </a:rPr>
              <a:t/>
            </a:r>
            <a:br>
              <a:rPr lang="en-US" altLang="en-US" sz="800" dirty="0">
                <a:solidFill>
                  <a:schemeClr val="tx1"/>
                </a:solidFill>
                <a:latin typeface="Arial" pitchFamily="34" charset="0"/>
                <a:cs typeface="Arial" pitchFamily="34" charset="0"/>
              </a:rPr>
            </a:br>
            <a:r>
              <a:rPr lang="en-US" altLang="en-US" sz="3600" b="1" dirty="0">
                <a:solidFill>
                  <a:srgbClr val="FF0000"/>
                </a:solidFill>
                <a:latin typeface="Arial" pitchFamily="34" charset="0"/>
                <a:ea typeface="Times New Roman" pitchFamily="18" charset="0"/>
                <a:cs typeface="Arial" pitchFamily="34" charset="0"/>
              </a:rPr>
              <a:t> </a:t>
            </a:r>
            <a:r>
              <a:rPr lang="en-US" altLang="en-US" sz="2200" b="1" dirty="0">
                <a:solidFill>
                  <a:schemeClr val="tx1"/>
                </a:solidFill>
                <a:latin typeface="Arial" pitchFamily="34" charset="0"/>
                <a:ea typeface="Times New Roman" pitchFamily="18" charset="0"/>
                <a:cs typeface="Arial" pitchFamily="34" charset="0"/>
              </a:rPr>
              <a:t>CALIFON SCHOOL</a:t>
            </a:r>
            <a:br>
              <a:rPr lang="en-US" altLang="en-US" sz="2200" b="1" dirty="0">
                <a:solidFill>
                  <a:schemeClr val="tx1"/>
                </a:solidFill>
                <a:latin typeface="Arial" pitchFamily="34" charset="0"/>
                <a:ea typeface="Times New Roman" pitchFamily="18" charset="0"/>
                <a:cs typeface="Arial" pitchFamily="34" charset="0"/>
              </a:rPr>
            </a:br>
            <a:r>
              <a:rPr lang="en-US" altLang="en-US" sz="2200" b="1" dirty="0">
                <a:solidFill>
                  <a:srgbClr val="FF0000"/>
                </a:solidFill>
                <a:latin typeface="Arial" pitchFamily="34" charset="0"/>
                <a:ea typeface="Times New Roman" pitchFamily="18" charset="0"/>
                <a:cs typeface="Arial" pitchFamily="34" charset="0"/>
              </a:rPr>
              <a:t>       2019-2020 Projected ENROLLMENTS</a:t>
            </a:r>
            <a:r>
              <a:rPr lang="en-US" altLang="en-US" sz="800" dirty="0">
                <a:solidFill>
                  <a:schemeClr val="tx1"/>
                </a:solidFill>
                <a:latin typeface="Arial" pitchFamily="34" charset="0"/>
                <a:cs typeface="Arial" pitchFamily="34" charset="0"/>
              </a:rPr>
              <a:t/>
            </a:r>
            <a:br>
              <a:rPr lang="en-US" altLang="en-US" sz="800" dirty="0">
                <a:solidFill>
                  <a:schemeClr val="tx1"/>
                </a:solidFill>
                <a:latin typeface="Arial" pitchFamily="34" charset="0"/>
                <a:cs typeface="Arial" pitchFamily="34" charset="0"/>
              </a:rPr>
            </a:br>
            <a:endParaRPr lang="en-US" dirty="0"/>
          </a:p>
        </p:txBody>
      </p:sp>
      <p:graphicFrame>
        <p:nvGraphicFramePr>
          <p:cNvPr id="12" name="Content Placeholder 11"/>
          <p:cNvGraphicFramePr>
            <a:graphicFrameLocks noGrp="1"/>
          </p:cNvGraphicFramePr>
          <p:nvPr>
            <p:ph sz="quarter" idx="1"/>
            <p:extLst>
              <p:ext uri="{D42A27DB-BD31-4B8C-83A1-F6EECF244321}">
                <p14:modId xmlns:p14="http://schemas.microsoft.com/office/powerpoint/2010/main" val="199965187"/>
              </p:ext>
            </p:extLst>
          </p:nvPr>
        </p:nvGraphicFramePr>
        <p:xfrm>
          <a:off x="685800" y="1438733"/>
          <a:ext cx="3886200" cy="3209526"/>
        </p:xfrm>
        <a:graphic>
          <a:graphicData uri="http://schemas.openxmlformats.org/drawingml/2006/table">
            <a:tbl>
              <a:tblPr>
                <a:tableStyleId>{1D4001BF-F68E-43DB-9388-600AA68F7551}</a:tableStyleId>
              </a:tblPr>
              <a:tblGrid>
                <a:gridCol w="1104000">
                  <a:extLst>
                    <a:ext uri="{9D8B030D-6E8A-4147-A177-3AD203B41FA5}">
                      <a16:colId xmlns:a16="http://schemas.microsoft.com/office/drawing/2014/main" xmlns="" val="20000"/>
                    </a:ext>
                  </a:extLst>
                </a:gridCol>
                <a:gridCol w="839100">
                  <a:extLst>
                    <a:ext uri="{9D8B030D-6E8A-4147-A177-3AD203B41FA5}">
                      <a16:colId xmlns:a16="http://schemas.microsoft.com/office/drawing/2014/main" xmlns="" val="20001"/>
                    </a:ext>
                  </a:extLst>
                </a:gridCol>
                <a:gridCol w="971550">
                  <a:extLst>
                    <a:ext uri="{9D8B030D-6E8A-4147-A177-3AD203B41FA5}">
                      <a16:colId xmlns:a16="http://schemas.microsoft.com/office/drawing/2014/main" xmlns="" val="20002"/>
                    </a:ext>
                  </a:extLst>
                </a:gridCol>
                <a:gridCol w="971550">
                  <a:extLst>
                    <a:ext uri="{9D8B030D-6E8A-4147-A177-3AD203B41FA5}">
                      <a16:colId xmlns:a16="http://schemas.microsoft.com/office/drawing/2014/main" xmlns="" val="20003"/>
                    </a:ext>
                  </a:extLst>
                </a:gridCol>
              </a:tblGrid>
              <a:tr h="335177">
                <a:tc>
                  <a:txBody>
                    <a:bodyPr/>
                    <a:lstStyle/>
                    <a:p>
                      <a:pPr marL="0" marR="0" algn="ctr">
                        <a:lnSpc>
                          <a:spcPts val="1005"/>
                        </a:lnSpc>
                        <a:spcBef>
                          <a:spcPts val="0"/>
                        </a:spcBef>
                        <a:spcAft>
                          <a:spcPts val="0"/>
                        </a:spcAft>
                      </a:pPr>
                      <a:r>
                        <a:rPr lang="en-US" sz="1400" b="1" dirty="0">
                          <a:effectLst/>
                        </a:rPr>
                        <a:t> </a:t>
                      </a:r>
                    </a:p>
                    <a:p>
                      <a:pPr marL="0" marR="0" algn="ctr">
                        <a:spcBef>
                          <a:spcPts val="0"/>
                        </a:spcBef>
                        <a:spcAft>
                          <a:spcPts val="0"/>
                        </a:spcAft>
                      </a:pPr>
                      <a:r>
                        <a:rPr lang="en-US" sz="1400" b="1" dirty="0">
                          <a:effectLst/>
                        </a:rPr>
                        <a:t>GRADE</a:t>
                      </a:r>
                      <a:endParaRPr lang="en-US" sz="1400" b="1" dirty="0">
                        <a:effectLst/>
                        <a:latin typeface="Times New Roman"/>
                        <a:ea typeface="Times New Roman"/>
                      </a:endParaRPr>
                    </a:p>
                  </a:txBody>
                  <a:tcPr marL="58542" marR="58542" marT="0" marB="0"/>
                </a:tc>
                <a:tc>
                  <a:txBody>
                    <a:bodyPr/>
                    <a:lstStyle/>
                    <a:p>
                      <a:pPr marL="0" marR="0" algn="ctr">
                        <a:lnSpc>
                          <a:spcPts val="1005"/>
                        </a:lnSpc>
                        <a:spcBef>
                          <a:spcPts val="0"/>
                        </a:spcBef>
                        <a:spcAft>
                          <a:spcPts val="0"/>
                        </a:spcAft>
                      </a:pPr>
                      <a:r>
                        <a:rPr lang="en-US" sz="1400" b="1" dirty="0">
                          <a:effectLst/>
                        </a:rPr>
                        <a:t> </a:t>
                      </a:r>
                    </a:p>
                    <a:p>
                      <a:pPr marL="0" marR="0" algn="ctr">
                        <a:spcBef>
                          <a:spcPts val="0"/>
                        </a:spcBef>
                        <a:spcAft>
                          <a:spcPts val="0"/>
                        </a:spcAft>
                        <a:tabLst>
                          <a:tab pos="653415" algn="ctr"/>
                        </a:tabLst>
                      </a:pPr>
                      <a:r>
                        <a:rPr lang="en-US" sz="1400" b="1" dirty="0">
                          <a:effectLst/>
                        </a:rPr>
                        <a:t>BOYS</a:t>
                      </a:r>
                      <a:endParaRPr lang="en-US" sz="1400" b="1" dirty="0">
                        <a:effectLst/>
                        <a:latin typeface="Times New Roman"/>
                        <a:ea typeface="Times New Roman"/>
                      </a:endParaRPr>
                    </a:p>
                  </a:txBody>
                  <a:tcPr marL="58542" marR="58542" marT="0" marB="0"/>
                </a:tc>
                <a:tc>
                  <a:txBody>
                    <a:bodyPr/>
                    <a:lstStyle/>
                    <a:p>
                      <a:pPr marL="0" marR="0" algn="ctr">
                        <a:lnSpc>
                          <a:spcPts val="1005"/>
                        </a:lnSpc>
                        <a:spcBef>
                          <a:spcPts val="0"/>
                        </a:spcBef>
                        <a:spcAft>
                          <a:spcPts val="0"/>
                        </a:spcAft>
                      </a:pPr>
                      <a:r>
                        <a:rPr lang="en-US" sz="1400" b="1" dirty="0">
                          <a:effectLst/>
                        </a:rPr>
                        <a:t> </a:t>
                      </a:r>
                    </a:p>
                    <a:p>
                      <a:pPr marL="0" marR="0" algn="ctr">
                        <a:spcBef>
                          <a:spcPts val="0"/>
                        </a:spcBef>
                        <a:spcAft>
                          <a:spcPts val="0"/>
                        </a:spcAft>
                      </a:pPr>
                      <a:r>
                        <a:rPr lang="en-US" sz="1400" b="1" dirty="0">
                          <a:effectLst/>
                        </a:rPr>
                        <a:t>GIRLS</a:t>
                      </a:r>
                      <a:endParaRPr lang="en-US" sz="1400" b="1" dirty="0">
                        <a:effectLst/>
                        <a:latin typeface="Times New Roman"/>
                        <a:ea typeface="Times New Roman"/>
                      </a:endParaRPr>
                    </a:p>
                  </a:txBody>
                  <a:tcPr marL="58542" marR="58542" marT="0" marB="0"/>
                </a:tc>
                <a:tc>
                  <a:txBody>
                    <a:bodyPr/>
                    <a:lstStyle/>
                    <a:p>
                      <a:pPr marL="0" marR="0" algn="ctr">
                        <a:lnSpc>
                          <a:spcPts val="1005"/>
                        </a:lnSpc>
                        <a:spcBef>
                          <a:spcPts val="0"/>
                        </a:spcBef>
                        <a:spcAft>
                          <a:spcPts val="0"/>
                        </a:spcAft>
                      </a:pPr>
                      <a:r>
                        <a:rPr lang="en-US" sz="1400" b="1" dirty="0">
                          <a:effectLst/>
                        </a:rPr>
                        <a:t> </a:t>
                      </a:r>
                    </a:p>
                    <a:p>
                      <a:pPr marL="0" marR="0" algn="ctr">
                        <a:spcBef>
                          <a:spcPts val="0"/>
                        </a:spcBef>
                        <a:spcAft>
                          <a:spcPts val="0"/>
                        </a:spcAft>
                        <a:tabLst>
                          <a:tab pos="653415" algn="ctr"/>
                        </a:tabLst>
                      </a:pPr>
                      <a:r>
                        <a:rPr lang="en-US" sz="1400" b="1" dirty="0">
                          <a:effectLst/>
                        </a:rPr>
                        <a:t>TOTAL</a:t>
                      </a:r>
                      <a:endParaRPr lang="en-US" sz="1400" b="1" dirty="0">
                        <a:effectLst/>
                        <a:latin typeface="Times New Roman"/>
                        <a:ea typeface="Times New Roman"/>
                      </a:endParaRPr>
                    </a:p>
                  </a:txBody>
                  <a:tcPr marL="58542" marR="58542" marT="0" marB="0"/>
                </a:tc>
                <a:extLst>
                  <a:ext uri="{0D108BD9-81ED-4DB2-BD59-A6C34878D82A}">
                    <a16:rowId xmlns:a16="http://schemas.microsoft.com/office/drawing/2014/main" xmlns="" val="10000"/>
                  </a:ext>
                </a:extLst>
              </a:tr>
              <a:tr h="378889">
                <a:tc>
                  <a:txBody>
                    <a:bodyPr/>
                    <a:lstStyle/>
                    <a:p>
                      <a:pPr marL="0" marR="0" algn="ctr">
                        <a:spcBef>
                          <a:spcPts val="0"/>
                        </a:spcBef>
                        <a:spcAft>
                          <a:spcPts val="0"/>
                        </a:spcAft>
                        <a:tabLst>
                          <a:tab pos="653415" algn="ctr"/>
                        </a:tabLst>
                      </a:pPr>
                      <a:r>
                        <a:rPr lang="en-US" sz="1200" b="0" dirty="0">
                          <a:effectLst/>
                        </a:rPr>
                        <a:t> Pre-K</a:t>
                      </a:r>
                      <a:endParaRPr lang="en-US" sz="1200" b="0" dirty="0">
                        <a:effectLst/>
                        <a:latin typeface="Times New Roman"/>
                        <a:ea typeface="Times New Roman"/>
                      </a:endParaRPr>
                    </a:p>
                  </a:txBody>
                  <a:tcPr marL="58542" marR="58542" marT="0" marB="0"/>
                </a:tc>
                <a:tc>
                  <a:txBody>
                    <a:bodyPr/>
                    <a:lstStyle/>
                    <a:p>
                      <a:pPr marL="0" marR="0" algn="ctr">
                        <a:lnSpc>
                          <a:spcPts val="1005"/>
                        </a:lnSpc>
                        <a:spcBef>
                          <a:spcPts val="0"/>
                        </a:spcBef>
                        <a:spcAft>
                          <a:spcPts val="0"/>
                        </a:spcAft>
                      </a:pPr>
                      <a:r>
                        <a:rPr lang="en-US" sz="1200" dirty="0">
                          <a:effectLst/>
                        </a:rPr>
                        <a:t> </a:t>
                      </a:r>
                      <a:endParaRPr lang="en-US" sz="1200" dirty="0">
                        <a:effectLst/>
                        <a:latin typeface="Times New Roman"/>
                        <a:ea typeface="Times New Roman"/>
                      </a:endParaRPr>
                    </a:p>
                  </a:txBody>
                  <a:tcPr marL="58542" marR="58542" marT="0" marB="0"/>
                </a:tc>
                <a:tc>
                  <a:txBody>
                    <a:bodyPr/>
                    <a:lstStyle/>
                    <a:p>
                      <a:pPr marL="0" marR="0" algn="ctr">
                        <a:lnSpc>
                          <a:spcPts val="1005"/>
                        </a:lnSpc>
                        <a:spcBef>
                          <a:spcPts val="0"/>
                        </a:spcBef>
                        <a:spcAft>
                          <a:spcPts val="0"/>
                        </a:spcAft>
                      </a:pPr>
                      <a:r>
                        <a:rPr lang="en-US" sz="1200">
                          <a:effectLst/>
                        </a:rPr>
                        <a:t> </a:t>
                      </a:r>
                      <a:endParaRPr lang="en-US" sz="1200">
                        <a:effectLst/>
                        <a:latin typeface="Times New Roman"/>
                        <a:ea typeface="Times New Roman"/>
                      </a:endParaRPr>
                    </a:p>
                  </a:txBody>
                  <a:tcPr marL="58542" marR="58542" marT="0" marB="0"/>
                </a:tc>
                <a:tc>
                  <a:txBody>
                    <a:bodyPr/>
                    <a:lstStyle/>
                    <a:p>
                      <a:pPr marL="0" marR="0" algn="ctr">
                        <a:lnSpc>
                          <a:spcPts val="1005"/>
                        </a:lnSpc>
                        <a:spcBef>
                          <a:spcPts val="0"/>
                        </a:spcBef>
                        <a:spcAft>
                          <a:spcPts val="0"/>
                        </a:spcAft>
                      </a:pPr>
                      <a:r>
                        <a:rPr lang="en-US" sz="1200" dirty="0">
                          <a:effectLst/>
                        </a:rPr>
                        <a:t> </a:t>
                      </a:r>
                    </a:p>
                    <a:p>
                      <a:pPr marL="0" marR="0" algn="ctr">
                        <a:lnSpc>
                          <a:spcPts val="1005"/>
                        </a:lnSpc>
                        <a:spcBef>
                          <a:spcPts val="0"/>
                        </a:spcBef>
                        <a:spcAft>
                          <a:spcPts val="0"/>
                        </a:spcAft>
                      </a:pPr>
                      <a:r>
                        <a:rPr lang="en-US" sz="1200" dirty="0">
                          <a:effectLst/>
                        </a:rPr>
                        <a:t>15</a:t>
                      </a:r>
                    </a:p>
                    <a:p>
                      <a:pPr marL="0" marR="0" algn="ctr">
                        <a:lnSpc>
                          <a:spcPts val="1005"/>
                        </a:lnSpc>
                        <a:spcBef>
                          <a:spcPts val="0"/>
                        </a:spcBef>
                        <a:spcAft>
                          <a:spcPts val="0"/>
                        </a:spcAft>
                      </a:pPr>
                      <a:r>
                        <a:rPr lang="en-US" sz="1200" dirty="0">
                          <a:effectLst/>
                        </a:rPr>
                        <a:t> </a:t>
                      </a:r>
                      <a:endParaRPr lang="en-US" sz="1200" dirty="0">
                        <a:effectLst/>
                        <a:latin typeface="Times New Roman"/>
                        <a:ea typeface="Times New Roman"/>
                      </a:endParaRPr>
                    </a:p>
                  </a:txBody>
                  <a:tcPr marL="58542" marR="58542" marT="0" marB="0"/>
                </a:tc>
                <a:extLst>
                  <a:ext uri="{0D108BD9-81ED-4DB2-BD59-A6C34878D82A}">
                    <a16:rowId xmlns:a16="http://schemas.microsoft.com/office/drawing/2014/main" xmlns="" val="10001"/>
                  </a:ext>
                </a:extLst>
              </a:tr>
              <a:tr h="360191">
                <a:tc>
                  <a:txBody>
                    <a:bodyPr/>
                    <a:lstStyle/>
                    <a:p>
                      <a:pPr marL="0" marR="0" algn="ctr">
                        <a:spcBef>
                          <a:spcPts val="0"/>
                        </a:spcBef>
                        <a:spcAft>
                          <a:spcPts val="0"/>
                        </a:spcAft>
                        <a:tabLst>
                          <a:tab pos="653415" algn="ctr"/>
                        </a:tabLst>
                      </a:pPr>
                      <a:r>
                        <a:rPr lang="en-US" sz="1200" b="0" dirty="0">
                          <a:effectLst/>
                        </a:rPr>
                        <a:t> Kindergarten </a:t>
                      </a:r>
                    </a:p>
                    <a:p>
                      <a:pPr marL="0" marR="0" algn="ctr">
                        <a:spcBef>
                          <a:spcPts val="0"/>
                        </a:spcBef>
                        <a:spcAft>
                          <a:spcPts val="0"/>
                        </a:spcAft>
                        <a:tabLst>
                          <a:tab pos="653415" algn="ctr"/>
                        </a:tabLst>
                      </a:pPr>
                      <a:r>
                        <a:rPr lang="en-US" sz="1200" b="0" dirty="0">
                          <a:effectLst/>
                        </a:rPr>
                        <a:t> </a:t>
                      </a:r>
                      <a:endParaRPr lang="en-US" sz="1200" b="0" dirty="0">
                        <a:effectLst/>
                        <a:latin typeface="Times New Roman"/>
                        <a:ea typeface="Times New Roman"/>
                      </a:endParaRPr>
                    </a:p>
                  </a:txBody>
                  <a:tcPr marL="58542" marR="58542" marT="0" marB="0"/>
                </a:tc>
                <a:tc>
                  <a:txBody>
                    <a:bodyPr/>
                    <a:lstStyle/>
                    <a:p>
                      <a:pPr marL="0" marR="0" algn="ctr">
                        <a:lnSpc>
                          <a:spcPts val="1005"/>
                        </a:lnSpc>
                        <a:spcBef>
                          <a:spcPts val="0"/>
                        </a:spcBef>
                        <a:spcAft>
                          <a:spcPts val="0"/>
                        </a:spcAft>
                      </a:pPr>
                      <a:r>
                        <a:rPr lang="en-US" sz="1200" dirty="0">
                          <a:effectLst/>
                        </a:rPr>
                        <a:t> </a:t>
                      </a:r>
                      <a:endParaRPr lang="en-US" sz="1200" dirty="0">
                        <a:effectLst/>
                        <a:latin typeface="Times New Roman"/>
                        <a:ea typeface="Times New Roman"/>
                      </a:endParaRPr>
                    </a:p>
                  </a:txBody>
                  <a:tcPr marL="58542" marR="58542" marT="0" marB="0"/>
                </a:tc>
                <a:tc>
                  <a:txBody>
                    <a:bodyPr/>
                    <a:lstStyle/>
                    <a:p>
                      <a:pPr marL="0" marR="0" algn="ctr">
                        <a:lnSpc>
                          <a:spcPts val="1005"/>
                        </a:lnSpc>
                        <a:spcBef>
                          <a:spcPts val="0"/>
                        </a:spcBef>
                        <a:spcAft>
                          <a:spcPts val="0"/>
                        </a:spcAft>
                      </a:pPr>
                      <a:r>
                        <a:rPr lang="en-US" sz="1200">
                          <a:effectLst/>
                        </a:rPr>
                        <a:t> </a:t>
                      </a:r>
                      <a:endParaRPr lang="en-US" sz="1200">
                        <a:effectLst/>
                        <a:latin typeface="Times New Roman"/>
                        <a:ea typeface="Times New Roman"/>
                      </a:endParaRPr>
                    </a:p>
                  </a:txBody>
                  <a:tcPr marL="58542" marR="58542" marT="0" marB="0"/>
                </a:tc>
                <a:tc>
                  <a:txBody>
                    <a:bodyPr/>
                    <a:lstStyle/>
                    <a:p>
                      <a:pPr marL="0" marR="0" algn="ctr">
                        <a:lnSpc>
                          <a:spcPts val="1005"/>
                        </a:lnSpc>
                        <a:spcBef>
                          <a:spcPts val="0"/>
                        </a:spcBef>
                        <a:spcAft>
                          <a:spcPts val="0"/>
                        </a:spcAft>
                      </a:pPr>
                      <a:r>
                        <a:rPr lang="en-US" sz="1200" dirty="0">
                          <a:effectLst/>
                        </a:rPr>
                        <a:t> </a:t>
                      </a:r>
                    </a:p>
                    <a:p>
                      <a:pPr marL="0" marR="0" algn="ctr">
                        <a:lnSpc>
                          <a:spcPts val="1005"/>
                        </a:lnSpc>
                        <a:spcBef>
                          <a:spcPts val="0"/>
                        </a:spcBef>
                        <a:spcAft>
                          <a:spcPts val="0"/>
                        </a:spcAft>
                      </a:pPr>
                      <a:r>
                        <a:rPr lang="en-US" sz="1200" dirty="0">
                          <a:effectLst/>
                        </a:rPr>
                        <a:t>5</a:t>
                      </a:r>
                      <a:endParaRPr lang="en-US" sz="1200" dirty="0">
                        <a:effectLst/>
                        <a:latin typeface="Times New Roman"/>
                        <a:ea typeface="Times New Roman"/>
                      </a:endParaRPr>
                    </a:p>
                  </a:txBody>
                  <a:tcPr marL="58542" marR="58542" marT="0" marB="0"/>
                </a:tc>
                <a:extLst>
                  <a:ext uri="{0D108BD9-81ED-4DB2-BD59-A6C34878D82A}">
                    <a16:rowId xmlns:a16="http://schemas.microsoft.com/office/drawing/2014/main" xmlns="" val="10002"/>
                  </a:ext>
                </a:extLst>
              </a:tr>
              <a:tr h="507707">
                <a:tc>
                  <a:txBody>
                    <a:bodyPr/>
                    <a:lstStyle/>
                    <a:p>
                      <a:pPr marL="0" marR="0" algn="ctr">
                        <a:lnSpc>
                          <a:spcPct val="150000"/>
                        </a:lnSpc>
                        <a:spcBef>
                          <a:spcPts val="0"/>
                        </a:spcBef>
                        <a:spcAft>
                          <a:spcPts val="0"/>
                        </a:spcAft>
                      </a:pPr>
                      <a:r>
                        <a:rPr lang="en-US" sz="1200" b="0" dirty="0">
                          <a:effectLst/>
                        </a:rPr>
                        <a:t>1</a:t>
                      </a:r>
                      <a:r>
                        <a:rPr lang="en-US" sz="1200" b="0" baseline="30000" dirty="0">
                          <a:effectLst/>
                        </a:rPr>
                        <a:t>st</a:t>
                      </a:r>
                      <a:r>
                        <a:rPr lang="en-US" sz="1200" b="0" dirty="0">
                          <a:effectLst/>
                        </a:rPr>
                        <a:t> Grade </a:t>
                      </a:r>
                    </a:p>
                    <a:p>
                      <a:pPr marL="0" marR="0" algn="ctr">
                        <a:lnSpc>
                          <a:spcPct val="150000"/>
                        </a:lnSpc>
                        <a:spcBef>
                          <a:spcPts val="0"/>
                        </a:spcBef>
                        <a:spcAft>
                          <a:spcPts val="0"/>
                        </a:spcAft>
                      </a:pPr>
                      <a:r>
                        <a:rPr lang="en-US" sz="1200" b="0" dirty="0">
                          <a:effectLst/>
                        </a:rPr>
                        <a:t> </a:t>
                      </a:r>
                      <a:endParaRPr lang="en-US" sz="1200" b="0" dirty="0">
                        <a:effectLst/>
                        <a:latin typeface="Times New Roman"/>
                        <a:ea typeface="Times New Roman"/>
                      </a:endParaRPr>
                    </a:p>
                  </a:txBody>
                  <a:tcPr marL="58542" marR="58542" marT="0" marB="0"/>
                </a:tc>
                <a:tc>
                  <a:txBody>
                    <a:bodyPr/>
                    <a:lstStyle/>
                    <a:p>
                      <a:pPr marL="0" marR="0" algn="ctr">
                        <a:lnSpc>
                          <a:spcPct val="150000"/>
                        </a:lnSpc>
                        <a:spcBef>
                          <a:spcPts val="0"/>
                        </a:spcBef>
                        <a:spcAft>
                          <a:spcPts val="0"/>
                        </a:spcAft>
                      </a:pPr>
                      <a:r>
                        <a:rPr lang="en-US" sz="1200" dirty="0">
                          <a:effectLst/>
                        </a:rPr>
                        <a:t> 2</a:t>
                      </a:r>
                    </a:p>
                    <a:p>
                      <a:pPr marL="0" marR="0" algn="ctr">
                        <a:lnSpc>
                          <a:spcPct val="150000"/>
                        </a:lnSpc>
                        <a:spcBef>
                          <a:spcPts val="0"/>
                        </a:spcBef>
                        <a:spcAft>
                          <a:spcPts val="0"/>
                        </a:spcAft>
                      </a:pPr>
                      <a:r>
                        <a:rPr lang="en-US" sz="1200" dirty="0">
                          <a:effectLst/>
                        </a:rPr>
                        <a:t> </a:t>
                      </a:r>
                      <a:endParaRPr lang="en-US" sz="1200" dirty="0">
                        <a:effectLst/>
                        <a:latin typeface="Times New Roman"/>
                        <a:ea typeface="Times New Roman"/>
                      </a:endParaRPr>
                    </a:p>
                  </a:txBody>
                  <a:tcPr marL="58542" marR="58542" marT="0" marB="0"/>
                </a:tc>
                <a:tc>
                  <a:txBody>
                    <a:bodyPr/>
                    <a:lstStyle/>
                    <a:p>
                      <a:pPr marL="0" marR="0" algn="ctr">
                        <a:lnSpc>
                          <a:spcPct val="150000"/>
                        </a:lnSpc>
                        <a:spcBef>
                          <a:spcPts val="0"/>
                        </a:spcBef>
                        <a:spcAft>
                          <a:spcPts val="0"/>
                        </a:spcAft>
                      </a:pPr>
                      <a:r>
                        <a:rPr lang="en-US" sz="1200" dirty="0">
                          <a:effectLst/>
                        </a:rPr>
                        <a:t> 4</a:t>
                      </a:r>
                      <a:endParaRPr lang="en-US" sz="1200" dirty="0">
                        <a:effectLst/>
                        <a:latin typeface="Times New Roman"/>
                        <a:ea typeface="Times New Roman"/>
                      </a:endParaRPr>
                    </a:p>
                  </a:txBody>
                  <a:tcPr marL="58542" marR="58542" marT="0" marB="0"/>
                </a:tc>
                <a:tc>
                  <a:txBody>
                    <a:bodyPr/>
                    <a:lstStyle/>
                    <a:p>
                      <a:pPr marL="0" marR="0" algn="ctr">
                        <a:lnSpc>
                          <a:spcPct val="150000"/>
                        </a:lnSpc>
                        <a:spcBef>
                          <a:spcPts val="0"/>
                        </a:spcBef>
                        <a:spcAft>
                          <a:spcPts val="0"/>
                        </a:spcAft>
                      </a:pPr>
                      <a:r>
                        <a:rPr lang="en-US" sz="1200" dirty="0">
                          <a:effectLst/>
                        </a:rPr>
                        <a:t> 6</a:t>
                      </a:r>
                      <a:endParaRPr lang="en-US" sz="1200" dirty="0">
                        <a:effectLst/>
                        <a:latin typeface="Times New Roman"/>
                        <a:ea typeface="Times New Roman"/>
                      </a:endParaRPr>
                    </a:p>
                  </a:txBody>
                  <a:tcPr marL="58542" marR="58542" marT="0" marB="0"/>
                </a:tc>
                <a:extLst>
                  <a:ext uri="{0D108BD9-81ED-4DB2-BD59-A6C34878D82A}">
                    <a16:rowId xmlns:a16="http://schemas.microsoft.com/office/drawing/2014/main" xmlns="" val="10003"/>
                  </a:ext>
                </a:extLst>
              </a:tr>
              <a:tr h="531185">
                <a:tc>
                  <a:txBody>
                    <a:bodyPr/>
                    <a:lstStyle/>
                    <a:p>
                      <a:pPr marL="0" marR="0" algn="ctr">
                        <a:lnSpc>
                          <a:spcPct val="150000"/>
                        </a:lnSpc>
                        <a:spcBef>
                          <a:spcPts val="0"/>
                        </a:spcBef>
                        <a:spcAft>
                          <a:spcPts val="0"/>
                        </a:spcAft>
                        <a:tabLst>
                          <a:tab pos="653415" algn="ctr"/>
                        </a:tabLst>
                      </a:pPr>
                      <a:r>
                        <a:rPr lang="en-US" sz="1200" b="0" dirty="0">
                          <a:effectLst/>
                        </a:rPr>
                        <a:t>2nd Grade </a:t>
                      </a:r>
                      <a:endParaRPr lang="en-US" sz="1200" b="0" dirty="0">
                        <a:effectLst/>
                        <a:latin typeface="Times New Roman"/>
                        <a:ea typeface="Times New Roman"/>
                      </a:endParaRPr>
                    </a:p>
                  </a:txBody>
                  <a:tcPr marL="58542" marR="58542" marT="0" marB="0"/>
                </a:tc>
                <a:tc>
                  <a:txBody>
                    <a:bodyPr/>
                    <a:lstStyle/>
                    <a:p>
                      <a:pPr marL="0" marR="0" algn="ctr">
                        <a:lnSpc>
                          <a:spcPct val="150000"/>
                        </a:lnSpc>
                        <a:spcBef>
                          <a:spcPts val="0"/>
                        </a:spcBef>
                        <a:spcAft>
                          <a:spcPts val="0"/>
                        </a:spcAft>
                      </a:pPr>
                      <a:r>
                        <a:rPr lang="en-US" sz="1600" dirty="0">
                          <a:effectLst/>
                        </a:rPr>
                        <a:t> -</a:t>
                      </a:r>
                      <a:endParaRPr lang="en-US" sz="1600" dirty="0">
                        <a:effectLst/>
                        <a:latin typeface="Times New Roman"/>
                        <a:ea typeface="Times New Roman"/>
                      </a:endParaRPr>
                    </a:p>
                  </a:txBody>
                  <a:tcPr marL="58542" marR="58542" marT="0" marB="0"/>
                </a:tc>
                <a:tc>
                  <a:txBody>
                    <a:bodyPr/>
                    <a:lstStyle/>
                    <a:p>
                      <a:pPr marL="0" marR="0" algn="ctr">
                        <a:lnSpc>
                          <a:spcPct val="150000"/>
                        </a:lnSpc>
                        <a:spcBef>
                          <a:spcPts val="0"/>
                        </a:spcBef>
                        <a:spcAft>
                          <a:spcPts val="0"/>
                        </a:spcAft>
                      </a:pPr>
                      <a:r>
                        <a:rPr lang="en-US" sz="1600" dirty="0">
                          <a:effectLst/>
                          <a:latin typeface="Times New Roman"/>
                          <a:ea typeface="Times New Roman"/>
                        </a:rPr>
                        <a:t>-</a:t>
                      </a:r>
                    </a:p>
                  </a:txBody>
                  <a:tcPr marL="58542" marR="58542" marT="0" marB="0"/>
                </a:tc>
                <a:tc>
                  <a:txBody>
                    <a:bodyPr/>
                    <a:lstStyle/>
                    <a:p>
                      <a:pPr marL="0" marR="0" algn="ctr">
                        <a:lnSpc>
                          <a:spcPct val="150000"/>
                        </a:lnSpc>
                        <a:spcBef>
                          <a:spcPts val="0"/>
                        </a:spcBef>
                        <a:spcAft>
                          <a:spcPts val="0"/>
                        </a:spcAft>
                      </a:pPr>
                      <a:r>
                        <a:rPr lang="en-US" sz="1200" dirty="0">
                          <a:effectLst/>
                        </a:rPr>
                        <a:t> </a:t>
                      </a:r>
                      <a:r>
                        <a:rPr lang="en-US" sz="1600" dirty="0">
                          <a:effectLst/>
                        </a:rPr>
                        <a:t>-</a:t>
                      </a:r>
                    </a:p>
                    <a:p>
                      <a:pPr marL="0" marR="0" algn="ctr">
                        <a:lnSpc>
                          <a:spcPct val="100000"/>
                        </a:lnSpc>
                        <a:spcBef>
                          <a:spcPts val="0"/>
                        </a:spcBef>
                        <a:spcAft>
                          <a:spcPts val="0"/>
                        </a:spcAft>
                      </a:pPr>
                      <a:r>
                        <a:rPr lang="en-US" sz="800" dirty="0">
                          <a:effectLst/>
                        </a:rPr>
                        <a:t>(Send/receive agreement)</a:t>
                      </a:r>
                      <a:endParaRPr lang="en-US" sz="800" dirty="0">
                        <a:effectLst/>
                        <a:latin typeface="Times New Roman"/>
                        <a:ea typeface="Times New Roman"/>
                      </a:endParaRPr>
                    </a:p>
                  </a:txBody>
                  <a:tcPr marL="58542" marR="58542" marT="0" marB="0"/>
                </a:tc>
                <a:extLst>
                  <a:ext uri="{0D108BD9-81ED-4DB2-BD59-A6C34878D82A}">
                    <a16:rowId xmlns:a16="http://schemas.microsoft.com/office/drawing/2014/main" xmlns="" val="10004"/>
                  </a:ext>
                </a:extLst>
              </a:tr>
              <a:tr h="507707">
                <a:tc>
                  <a:txBody>
                    <a:bodyPr/>
                    <a:lstStyle/>
                    <a:p>
                      <a:pPr marL="0" marR="0" algn="ctr">
                        <a:lnSpc>
                          <a:spcPct val="150000"/>
                        </a:lnSpc>
                        <a:spcBef>
                          <a:spcPts val="0"/>
                        </a:spcBef>
                        <a:spcAft>
                          <a:spcPts val="0"/>
                        </a:spcAft>
                      </a:pPr>
                      <a:r>
                        <a:rPr lang="en-US" sz="1200" b="0" dirty="0">
                          <a:effectLst/>
                        </a:rPr>
                        <a:t> 3</a:t>
                      </a:r>
                      <a:r>
                        <a:rPr lang="en-US" sz="1200" b="0" baseline="30000" dirty="0">
                          <a:effectLst/>
                        </a:rPr>
                        <a:t>rd</a:t>
                      </a:r>
                      <a:r>
                        <a:rPr lang="en-US" sz="1200" b="0" dirty="0">
                          <a:effectLst/>
                        </a:rPr>
                        <a:t> Grade </a:t>
                      </a:r>
                    </a:p>
                    <a:p>
                      <a:pPr marL="0" marR="0" algn="ctr">
                        <a:lnSpc>
                          <a:spcPct val="150000"/>
                        </a:lnSpc>
                        <a:spcBef>
                          <a:spcPts val="0"/>
                        </a:spcBef>
                        <a:spcAft>
                          <a:spcPts val="0"/>
                        </a:spcAft>
                        <a:tabLst>
                          <a:tab pos="653415" algn="ctr"/>
                        </a:tabLst>
                      </a:pPr>
                      <a:r>
                        <a:rPr lang="en-US" sz="1200" b="0" dirty="0">
                          <a:effectLst/>
                        </a:rPr>
                        <a:t> </a:t>
                      </a:r>
                      <a:endParaRPr lang="en-US" sz="1200" b="0" dirty="0">
                        <a:effectLst/>
                        <a:latin typeface="Times New Roman"/>
                        <a:ea typeface="Times New Roman"/>
                      </a:endParaRPr>
                    </a:p>
                  </a:txBody>
                  <a:tcPr marL="58542" marR="58542" marT="0" marB="0"/>
                </a:tc>
                <a:tc>
                  <a:txBody>
                    <a:bodyPr/>
                    <a:lstStyle/>
                    <a:p>
                      <a:pPr marL="0" marR="0" algn="ctr">
                        <a:lnSpc>
                          <a:spcPct val="150000"/>
                        </a:lnSpc>
                        <a:spcBef>
                          <a:spcPts val="0"/>
                        </a:spcBef>
                        <a:spcAft>
                          <a:spcPts val="0"/>
                        </a:spcAft>
                        <a:tabLst>
                          <a:tab pos="653415" algn="ctr"/>
                        </a:tabLst>
                      </a:pPr>
                      <a:r>
                        <a:rPr lang="en-US" sz="1200" dirty="0">
                          <a:effectLst/>
                        </a:rPr>
                        <a:t> 5</a:t>
                      </a:r>
                      <a:endParaRPr lang="en-US" sz="1200" dirty="0">
                        <a:effectLst/>
                        <a:latin typeface="Times New Roman"/>
                        <a:ea typeface="Times New Roman"/>
                      </a:endParaRPr>
                    </a:p>
                  </a:txBody>
                  <a:tcPr marL="58542" marR="58542" marT="0" marB="0"/>
                </a:tc>
                <a:tc>
                  <a:txBody>
                    <a:bodyPr/>
                    <a:lstStyle/>
                    <a:p>
                      <a:pPr marL="0" marR="0" algn="ctr">
                        <a:lnSpc>
                          <a:spcPct val="150000"/>
                        </a:lnSpc>
                        <a:spcBef>
                          <a:spcPts val="0"/>
                        </a:spcBef>
                        <a:spcAft>
                          <a:spcPts val="0"/>
                        </a:spcAft>
                        <a:tabLst>
                          <a:tab pos="653415" algn="ctr"/>
                        </a:tabLst>
                      </a:pPr>
                      <a:r>
                        <a:rPr lang="en-US" sz="1200" dirty="0">
                          <a:effectLst/>
                        </a:rPr>
                        <a:t>4</a:t>
                      </a:r>
                      <a:endParaRPr lang="en-US" sz="1200" dirty="0">
                        <a:effectLst/>
                        <a:latin typeface="Times New Roman"/>
                        <a:ea typeface="Times New Roman"/>
                      </a:endParaRPr>
                    </a:p>
                  </a:txBody>
                  <a:tcPr marL="58542" marR="58542" marT="0" marB="0"/>
                </a:tc>
                <a:tc>
                  <a:txBody>
                    <a:bodyPr/>
                    <a:lstStyle/>
                    <a:p>
                      <a:pPr marL="0" marR="0" algn="ctr">
                        <a:lnSpc>
                          <a:spcPct val="150000"/>
                        </a:lnSpc>
                        <a:spcBef>
                          <a:spcPts val="0"/>
                        </a:spcBef>
                        <a:spcAft>
                          <a:spcPts val="0"/>
                        </a:spcAft>
                        <a:tabLst>
                          <a:tab pos="653415" algn="ctr"/>
                        </a:tabLst>
                      </a:pPr>
                      <a:r>
                        <a:rPr lang="en-US" sz="1200" dirty="0">
                          <a:effectLst/>
                        </a:rPr>
                        <a:t>9</a:t>
                      </a:r>
                      <a:endParaRPr lang="en-US" sz="1200" dirty="0">
                        <a:effectLst/>
                        <a:latin typeface="Times New Roman"/>
                        <a:ea typeface="Times New Roman"/>
                      </a:endParaRPr>
                    </a:p>
                  </a:txBody>
                  <a:tcPr marL="58542" marR="58542" marT="0" marB="0"/>
                </a:tc>
                <a:extLst>
                  <a:ext uri="{0D108BD9-81ED-4DB2-BD59-A6C34878D82A}">
                    <a16:rowId xmlns:a16="http://schemas.microsoft.com/office/drawing/2014/main" xmlns="" val="10005"/>
                  </a:ext>
                </a:extLst>
              </a:tr>
              <a:tr h="477945">
                <a:tc>
                  <a:txBody>
                    <a:bodyPr/>
                    <a:lstStyle/>
                    <a:p>
                      <a:pPr marL="0" marR="0" algn="ctr">
                        <a:lnSpc>
                          <a:spcPct val="150000"/>
                        </a:lnSpc>
                        <a:spcBef>
                          <a:spcPts val="0"/>
                        </a:spcBef>
                        <a:spcAft>
                          <a:spcPts val="0"/>
                        </a:spcAft>
                        <a:tabLst>
                          <a:tab pos="653415" algn="ctr"/>
                        </a:tabLst>
                      </a:pPr>
                      <a:r>
                        <a:rPr lang="en-US" sz="1200" b="0" dirty="0">
                          <a:effectLst/>
                          <a:latin typeface="Arial"/>
                          <a:ea typeface="Times New Roman"/>
                        </a:rPr>
                        <a:t>  4th Grade </a:t>
                      </a:r>
                      <a:endParaRPr lang="en-US" sz="1200" b="0" dirty="0">
                        <a:effectLst/>
                        <a:latin typeface="Times New Roman"/>
                        <a:ea typeface="Times New Roman"/>
                      </a:endParaRPr>
                    </a:p>
                  </a:txBody>
                  <a:tcPr marL="89535" marR="89535" marT="0" marB="0"/>
                </a:tc>
                <a:tc>
                  <a:txBody>
                    <a:bodyPr/>
                    <a:lstStyle/>
                    <a:p>
                      <a:pPr marL="0" marR="0" algn="ctr">
                        <a:lnSpc>
                          <a:spcPct val="150000"/>
                        </a:lnSpc>
                        <a:spcBef>
                          <a:spcPts val="0"/>
                        </a:spcBef>
                        <a:spcAft>
                          <a:spcPts val="0"/>
                        </a:spcAft>
                        <a:tabLst>
                          <a:tab pos="653415" algn="ctr"/>
                        </a:tabLst>
                      </a:pPr>
                      <a:r>
                        <a:rPr lang="en-US" sz="1200" dirty="0">
                          <a:solidFill>
                            <a:schemeClr val="tx1"/>
                          </a:solidFill>
                          <a:effectLst/>
                          <a:latin typeface="Arial"/>
                          <a:ea typeface="Times New Roman"/>
                        </a:rPr>
                        <a:t> 3 </a:t>
                      </a:r>
                      <a:endParaRPr lang="en-US" sz="1200" dirty="0">
                        <a:solidFill>
                          <a:schemeClr val="tx1"/>
                        </a:solidFill>
                        <a:effectLst/>
                        <a:latin typeface="Times New Roman"/>
                        <a:ea typeface="Times New Roman"/>
                      </a:endParaRPr>
                    </a:p>
                  </a:txBody>
                  <a:tcPr marL="89535" marR="89535" marT="0" marB="0"/>
                </a:tc>
                <a:tc>
                  <a:txBody>
                    <a:bodyPr/>
                    <a:lstStyle/>
                    <a:p>
                      <a:pPr marL="0" marR="0" algn="ctr">
                        <a:lnSpc>
                          <a:spcPct val="150000"/>
                        </a:lnSpc>
                        <a:spcBef>
                          <a:spcPts val="0"/>
                        </a:spcBef>
                        <a:spcAft>
                          <a:spcPts val="0"/>
                        </a:spcAft>
                        <a:tabLst>
                          <a:tab pos="653415" algn="ctr"/>
                        </a:tabLst>
                      </a:pPr>
                      <a:r>
                        <a:rPr lang="en-US" sz="1200" dirty="0">
                          <a:solidFill>
                            <a:schemeClr val="tx1"/>
                          </a:solidFill>
                          <a:effectLst/>
                          <a:latin typeface="Arial"/>
                          <a:ea typeface="Times New Roman"/>
                        </a:rPr>
                        <a:t>3</a:t>
                      </a:r>
                      <a:endParaRPr lang="en-US" sz="1200" dirty="0">
                        <a:solidFill>
                          <a:schemeClr val="tx1"/>
                        </a:solidFill>
                        <a:effectLst/>
                        <a:latin typeface="Times New Roman"/>
                        <a:ea typeface="Times New Roman"/>
                      </a:endParaRPr>
                    </a:p>
                  </a:txBody>
                  <a:tcPr marL="89535" marR="89535" marT="0" marB="0"/>
                </a:tc>
                <a:tc>
                  <a:txBody>
                    <a:bodyPr/>
                    <a:lstStyle/>
                    <a:p>
                      <a:pPr marL="0" marR="0" algn="ctr">
                        <a:lnSpc>
                          <a:spcPct val="150000"/>
                        </a:lnSpc>
                        <a:spcBef>
                          <a:spcPts val="0"/>
                        </a:spcBef>
                        <a:spcAft>
                          <a:spcPts val="0"/>
                        </a:spcAft>
                        <a:tabLst>
                          <a:tab pos="653415" algn="ctr"/>
                        </a:tabLst>
                      </a:pPr>
                      <a:r>
                        <a:rPr lang="en-US" sz="1200" dirty="0">
                          <a:solidFill>
                            <a:schemeClr val="tx1"/>
                          </a:solidFill>
                          <a:effectLst/>
                          <a:latin typeface="Arial"/>
                          <a:ea typeface="Times New Roman"/>
                        </a:rPr>
                        <a:t>6</a:t>
                      </a:r>
                      <a:endParaRPr lang="en-US" sz="1200" dirty="0">
                        <a:solidFill>
                          <a:schemeClr val="tx1"/>
                        </a:solidFill>
                        <a:effectLst/>
                        <a:latin typeface="Times New Roman"/>
                        <a:ea typeface="Times New Roman"/>
                      </a:endParaRPr>
                    </a:p>
                  </a:txBody>
                  <a:tcPr marL="89535" marR="89535" marT="0" marB="0"/>
                </a:tc>
                <a:extLst>
                  <a:ext uri="{0D108BD9-81ED-4DB2-BD59-A6C34878D82A}">
                    <a16:rowId xmlns:a16="http://schemas.microsoft.com/office/drawing/2014/main" xmlns="" val="10006"/>
                  </a:ext>
                </a:extLst>
              </a:tr>
            </a:tbl>
          </a:graphicData>
        </a:graphic>
      </p:graphicFrame>
      <p:graphicFrame>
        <p:nvGraphicFramePr>
          <p:cNvPr id="13" name="Content Placeholder 12"/>
          <p:cNvGraphicFramePr>
            <a:graphicFrameLocks noGrp="1"/>
          </p:cNvGraphicFramePr>
          <p:nvPr>
            <p:ph sz="quarter" idx="2"/>
            <p:extLst>
              <p:ext uri="{D42A27DB-BD31-4B8C-83A1-F6EECF244321}">
                <p14:modId xmlns:p14="http://schemas.microsoft.com/office/powerpoint/2010/main" val="1415401243"/>
              </p:ext>
            </p:extLst>
          </p:nvPr>
        </p:nvGraphicFramePr>
        <p:xfrm>
          <a:off x="4786948" y="1439247"/>
          <a:ext cx="3886200" cy="3209012"/>
        </p:xfrm>
        <a:graphic>
          <a:graphicData uri="http://schemas.openxmlformats.org/drawingml/2006/table">
            <a:tbl>
              <a:tblPr>
                <a:tableStyleId>{1D4001BF-F68E-43DB-9388-600AA68F7551}</a:tableStyleId>
              </a:tblPr>
              <a:tblGrid>
                <a:gridCol w="971550">
                  <a:extLst>
                    <a:ext uri="{9D8B030D-6E8A-4147-A177-3AD203B41FA5}">
                      <a16:colId xmlns:a16="http://schemas.microsoft.com/office/drawing/2014/main" xmlns="" val="20000"/>
                    </a:ext>
                  </a:extLst>
                </a:gridCol>
                <a:gridCol w="971550">
                  <a:extLst>
                    <a:ext uri="{9D8B030D-6E8A-4147-A177-3AD203B41FA5}">
                      <a16:colId xmlns:a16="http://schemas.microsoft.com/office/drawing/2014/main" xmlns="" val="20001"/>
                    </a:ext>
                  </a:extLst>
                </a:gridCol>
                <a:gridCol w="971550">
                  <a:extLst>
                    <a:ext uri="{9D8B030D-6E8A-4147-A177-3AD203B41FA5}">
                      <a16:colId xmlns:a16="http://schemas.microsoft.com/office/drawing/2014/main" xmlns="" val="20002"/>
                    </a:ext>
                  </a:extLst>
                </a:gridCol>
                <a:gridCol w="971550">
                  <a:extLst>
                    <a:ext uri="{9D8B030D-6E8A-4147-A177-3AD203B41FA5}">
                      <a16:colId xmlns:a16="http://schemas.microsoft.com/office/drawing/2014/main" xmlns="" val="20003"/>
                    </a:ext>
                  </a:extLst>
                </a:gridCol>
              </a:tblGrid>
              <a:tr h="483982">
                <a:tc>
                  <a:txBody>
                    <a:bodyPr/>
                    <a:lstStyle/>
                    <a:p>
                      <a:pPr marL="0" marR="0" algn="ctr">
                        <a:lnSpc>
                          <a:spcPts val="815"/>
                        </a:lnSpc>
                        <a:spcBef>
                          <a:spcPts val="0"/>
                        </a:spcBef>
                        <a:spcAft>
                          <a:spcPts val="0"/>
                        </a:spcAft>
                      </a:pPr>
                      <a:r>
                        <a:rPr lang="en-US" sz="1200" dirty="0">
                          <a:effectLst/>
                        </a:rPr>
                        <a:t> </a:t>
                      </a:r>
                    </a:p>
                    <a:p>
                      <a:pPr marL="0" marR="0" algn="ctr">
                        <a:spcBef>
                          <a:spcPts val="0"/>
                        </a:spcBef>
                        <a:spcAft>
                          <a:spcPts val="0"/>
                        </a:spcAft>
                        <a:tabLst>
                          <a:tab pos="653415" algn="ctr"/>
                        </a:tabLst>
                      </a:pPr>
                      <a:r>
                        <a:rPr lang="en-US" sz="1200" dirty="0">
                          <a:effectLst/>
                        </a:rPr>
                        <a:t>5th Grade</a:t>
                      </a:r>
                    </a:p>
                    <a:p>
                      <a:pPr marL="0" marR="0" algn="ctr">
                        <a:spcBef>
                          <a:spcPts val="0"/>
                        </a:spcBef>
                        <a:spcAft>
                          <a:spcPts val="0"/>
                        </a:spcAft>
                        <a:tabLst>
                          <a:tab pos="653415" algn="ctr"/>
                        </a:tabLst>
                      </a:pPr>
                      <a:r>
                        <a:rPr lang="en-US" sz="1200" dirty="0">
                          <a:effectLst/>
                        </a:rPr>
                        <a:t> </a:t>
                      </a:r>
                      <a:endParaRPr lang="en-US" sz="1200" dirty="0">
                        <a:effectLst/>
                        <a:latin typeface="Times New Roman"/>
                        <a:ea typeface="Times New Roman"/>
                      </a:endParaRPr>
                    </a:p>
                  </a:txBody>
                  <a:tcPr marL="58542" marR="58542" marT="0" marB="0"/>
                </a:tc>
                <a:tc>
                  <a:txBody>
                    <a:bodyPr/>
                    <a:lstStyle/>
                    <a:p>
                      <a:pPr marL="0" marR="0" algn="ctr">
                        <a:spcBef>
                          <a:spcPts val="0"/>
                        </a:spcBef>
                        <a:spcAft>
                          <a:spcPts val="0"/>
                        </a:spcAft>
                        <a:tabLst>
                          <a:tab pos="653415" algn="ctr"/>
                        </a:tabLst>
                      </a:pPr>
                      <a:r>
                        <a:rPr lang="en-US" sz="1200" dirty="0">
                          <a:effectLst/>
                        </a:rPr>
                        <a:t> </a:t>
                      </a:r>
                    </a:p>
                    <a:p>
                      <a:pPr marL="0" marR="0" algn="ctr">
                        <a:spcBef>
                          <a:spcPts val="0"/>
                        </a:spcBef>
                        <a:spcAft>
                          <a:spcPts val="0"/>
                        </a:spcAft>
                        <a:tabLst>
                          <a:tab pos="653415" algn="ctr"/>
                        </a:tabLst>
                      </a:pPr>
                      <a:r>
                        <a:rPr lang="en-US" sz="1200" dirty="0">
                          <a:effectLst/>
                        </a:rPr>
                        <a:t>4</a:t>
                      </a:r>
                      <a:endParaRPr lang="en-US" sz="1200" dirty="0">
                        <a:effectLst/>
                        <a:latin typeface="Times New Roman"/>
                        <a:ea typeface="Times New Roman"/>
                      </a:endParaRPr>
                    </a:p>
                  </a:txBody>
                  <a:tcPr marL="58542" marR="58542" marT="0" marB="0"/>
                </a:tc>
                <a:tc>
                  <a:txBody>
                    <a:bodyPr/>
                    <a:lstStyle/>
                    <a:p>
                      <a:pPr marL="0" marR="0" algn="ctr">
                        <a:spcBef>
                          <a:spcPts val="0"/>
                        </a:spcBef>
                        <a:spcAft>
                          <a:spcPts val="0"/>
                        </a:spcAft>
                        <a:tabLst>
                          <a:tab pos="653415" algn="ctr"/>
                        </a:tabLst>
                      </a:pPr>
                      <a:r>
                        <a:rPr lang="en-US" sz="1200">
                          <a:effectLst/>
                        </a:rPr>
                        <a:t> </a:t>
                      </a:r>
                    </a:p>
                    <a:p>
                      <a:pPr marL="0" marR="0" algn="ctr">
                        <a:spcBef>
                          <a:spcPts val="0"/>
                        </a:spcBef>
                        <a:spcAft>
                          <a:spcPts val="0"/>
                        </a:spcAft>
                        <a:tabLst>
                          <a:tab pos="653415" algn="ctr"/>
                        </a:tabLst>
                      </a:pPr>
                      <a:r>
                        <a:rPr lang="en-US" sz="1200">
                          <a:effectLst/>
                        </a:rPr>
                        <a:t>4</a:t>
                      </a:r>
                      <a:endParaRPr lang="en-US" sz="1200">
                        <a:effectLst/>
                        <a:latin typeface="Times New Roman"/>
                        <a:ea typeface="Times New Roman"/>
                      </a:endParaRPr>
                    </a:p>
                  </a:txBody>
                  <a:tcPr marL="58542" marR="58542" marT="0" marB="0"/>
                </a:tc>
                <a:tc>
                  <a:txBody>
                    <a:bodyPr/>
                    <a:lstStyle/>
                    <a:p>
                      <a:pPr marL="0" marR="0" algn="ctr">
                        <a:spcBef>
                          <a:spcPts val="0"/>
                        </a:spcBef>
                        <a:spcAft>
                          <a:spcPts val="0"/>
                        </a:spcAft>
                        <a:tabLst>
                          <a:tab pos="653415" algn="ctr"/>
                        </a:tabLst>
                      </a:pPr>
                      <a:r>
                        <a:rPr lang="en-US" sz="1200" dirty="0">
                          <a:effectLst/>
                        </a:rPr>
                        <a:t> </a:t>
                      </a:r>
                    </a:p>
                    <a:p>
                      <a:pPr marL="0" marR="0" algn="ctr">
                        <a:spcBef>
                          <a:spcPts val="0"/>
                        </a:spcBef>
                        <a:spcAft>
                          <a:spcPts val="0"/>
                        </a:spcAft>
                        <a:tabLst>
                          <a:tab pos="653415" algn="ctr"/>
                        </a:tabLst>
                      </a:pPr>
                      <a:r>
                        <a:rPr lang="en-US" sz="1200" dirty="0">
                          <a:effectLst/>
                        </a:rPr>
                        <a:t>8</a:t>
                      </a:r>
                      <a:endParaRPr lang="en-US" sz="1200" dirty="0">
                        <a:effectLst/>
                        <a:latin typeface="Times New Roman"/>
                        <a:ea typeface="Times New Roman"/>
                      </a:endParaRPr>
                    </a:p>
                  </a:txBody>
                  <a:tcPr marL="58542" marR="58542" marT="0" marB="0"/>
                </a:tc>
                <a:extLst>
                  <a:ext uri="{0D108BD9-81ED-4DB2-BD59-A6C34878D82A}">
                    <a16:rowId xmlns:a16="http://schemas.microsoft.com/office/drawing/2014/main" xmlns="" val="10000"/>
                  </a:ext>
                </a:extLst>
              </a:tr>
              <a:tr h="568153">
                <a:tc>
                  <a:txBody>
                    <a:bodyPr/>
                    <a:lstStyle/>
                    <a:p>
                      <a:pPr marL="0" marR="0" algn="ctr">
                        <a:lnSpc>
                          <a:spcPts val="815"/>
                        </a:lnSpc>
                        <a:spcBef>
                          <a:spcPts val="0"/>
                        </a:spcBef>
                        <a:spcAft>
                          <a:spcPts val="0"/>
                        </a:spcAft>
                      </a:pPr>
                      <a:r>
                        <a:rPr lang="en-US" sz="1200" dirty="0">
                          <a:effectLst/>
                        </a:rPr>
                        <a:t> </a:t>
                      </a:r>
                    </a:p>
                    <a:p>
                      <a:pPr marL="0" marR="0" algn="ctr">
                        <a:spcBef>
                          <a:spcPts val="0"/>
                        </a:spcBef>
                        <a:spcAft>
                          <a:spcPts val="0"/>
                        </a:spcAft>
                        <a:tabLst>
                          <a:tab pos="653415" algn="ctr"/>
                        </a:tabLst>
                      </a:pPr>
                      <a:r>
                        <a:rPr lang="en-US" sz="1200" dirty="0">
                          <a:effectLst/>
                        </a:rPr>
                        <a:t>6th Grade </a:t>
                      </a:r>
                    </a:p>
                    <a:p>
                      <a:pPr marL="0" marR="0" algn="ctr">
                        <a:spcBef>
                          <a:spcPts val="0"/>
                        </a:spcBef>
                        <a:spcAft>
                          <a:spcPts val="0"/>
                        </a:spcAft>
                        <a:tabLst>
                          <a:tab pos="653415" algn="ctr"/>
                        </a:tabLst>
                      </a:pPr>
                      <a:r>
                        <a:rPr lang="en-US" sz="1200" dirty="0">
                          <a:effectLst/>
                        </a:rPr>
                        <a:t> </a:t>
                      </a:r>
                      <a:endParaRPr lang="en-US" sz="1200" dirty="0">
                        <a:effectLst/>
                        <a:latin typeface="Times New Roman"/>
                        <a:ea typeface="Times New Roman"/>
                      </a:endParaRPr>
                    </a:p>
                  </a:txBody>
                  <a:tcPr marL="58542" marR="58542" marT="0" marB="0"/>
                </a:tc>
                <a:tc>
                  <a:txBody>
                    <a:bodyPr/>
                    <a:lstStyle/>
                    <a:p>
                      <a:pPr marL="0" marR="0" algn="ctr">
                        <a:spcBef>
                          <a:spcPts val="0"/>
                        </a:spcBef>
                        <a:spcAft>
                          <a:spcPts val="0"/>
                        </a:spcAft>
                        <a:tabLst>
                          <a:tab pos="653415" algn="ctr"/>
                        </a:tabLst>
                      </a:pPr>
                      <a:r>
                        <a:rPr lang="en-US" sz="1200" dirty="0">
                          <a:effectLst/>
                        </a:rPr>
                        <a:t> </a:t>
                      </a:r>
                    </a:p>
                    <a:p>
                      <a:pPr marL="0" marR="0" algn="ctr">
                        <a:spcBef>
                          <a:spcPts val="0"/>
                        </a:spcBef>
                        <a:spcAft>
                          <a:spcPts val="0"/>
                        </a:spcAft>
                        <a:tabLst>
                          <a:tab pos="653415" algn="ctr"/>
                        </a:tabLst>
                      </a:pPr>
                      <a:r>
                        <a:rPr lang="en-US" sz="1200" dirty="0">
                          <a:effectLst/>
                        </a:rPr>
                        <a:t>2</a:t>
                      </a:r>
                    </a:p>
                    <a:p>
                      <a:pPr marL="0" marR="0" algn="ctr">
                        <a:spcBef>
                          <a:spcPts val="0"/>
                        </a:spcBef>
                        <a:spcAft>
                          <a:spcPts val="0"/>
                        </a:spcAft>
                        <a:tabLst>
                          <a:tab pos="653415" algn="ctr"/>
                        </a:tabLst>
                      </a:pPr>
                      <a:r>
                        <a:rPr lang="en-US" sz="1200" dirty="0">
                          <a:effectLst/>
                        </a:rPr>
                        <a:t> </a:t>
                      </a:r>
                      <a:endParaRPr lang="en-US" sz="1200" dirty="0">
                        <a:effectLst/>
                        <a:latin typeface="Times New Roman"/>
                        <a:ea typeface="Times New Roman"/>
                      </a:endParaRPr>
                    </a:p>
                  </a:txBody>
                  <a:tcPr marL="58542" marR="58542" marT="0" marB="0"/>
                </a:tc>
                <a:tc>
                  <a:txBody>
                    <a:bodyPr/>
                    <a:lstStyle/>
                    <a:p>
                      <a:pPr marL="0" marR="0" algn="ctr">
                        <a:spcBef>
                          <a:spcPts val="0"/>
                        </a:spcBef>
                        <a:spcAft>
                          <a:spcPts val="0"/>
                        </a:spcAft>
                        <a:tabLst>
                          <a:tab pos="653415" algn="ctr"/>
                        </a:tabLst>
                      </a:pPr>
                      <a:r>
                        <a:rPr lang="en-US" sz="1200">
                          <a:effectLst/>
                        </a:rPr>
                        <a:t> </a:t>
                      </a:r>
                    </a:p>
                    <a:p>
                      <a:pPr marL="0" marR="0" algn="ctr">
                        <a:spcBef>
                          <a:spcPts val="0"/>
                        </a:spcBef>
                        <a:spcAft>
                          <a:spcPts val="0"/>
                        </a:spcAft>
                        <a:tabLst>
                          <a:tab pos="653415" algn="ctr"/>
                        </a:tabLst>
                      </a:pPr>
                      <a:r>
                        <a:rPr lang="en-US" sz="1200">
                          <a:effectLst/>
                        </a:rPr>
                        <a:t>2</a:t>
                      </a:r>
                      <a:endParaRPr lang="en-US" sz="1200">
                        <a:effectLst/>
                        <a:latin typeface="Times New Roman"/>
                        <a:ea typeface="Times New Roman"/>
                      </a:endParaRPr>
                    </a:p>
                  </a:txBody>
                  <a:tcPr marL="58542" marR="58542" marT="0" marB="0"/>
                </a:tc>
                <a:tc>
                  <a:txBody>
                    <a:bodyPr/>
                    <a:lstStyle/>
                    <a:p>
                      <a:pPr marL="0" marR="0" algn="ctr">
                        <a:spcBef>
                          <a:spcPts val="0"/>
                        </a:spcBef>
                        <a:spcAft>
                          <a:spcPts val="0"/>
                        </a:spcAft>
                        <a:tabLst>
                          <a:tab pos="653415" algn="ctr"/>
                        </a:tabLst>
                      </a:pPr>
                      <a:r>
                        <a:rPr lang="en-US" sz="1200" dirty="0">
                          <a:effectLst/>
                        </a:rPr>
                        <a:t> </a:t>
                      </a:r>
                    </a:p>
                    <a:p>
                      <a:pPr marL="0" marR="0" algn="ctr">
                        <a:spcBef>
                          <a:spcPts val="0"/>
                        </a:spcBef>
                        <a:spcAft>
                          <a:spcPts val="0"/>
                        </a:spcAft>
                        <a:tabLst>
                          <a:tab pos="653415" algn="ctr"/>
                        </a:tabLst>
                      </a:pPr>
                      <a:r>
                        <a:rPr lang="en-US" sz="1200" dirty="0">
                          <a:effectLst/>
                        </a:rPr>
                        <a:t>4</a:t>
                      </a:r>
                      <a:endParaRPr lang="en-US" sz="1200" dirty="0">
                        <a:effectLst/>
                        <a:latin typeface="Times New Roman"/>
                        <a:ea typeface="Times New Roman"/>
                      </a:endParaRPr>
                    </a:p>
                  </a:txBody>
                  <a:tcPr marL="58542" marR="58542" marT="0" marB="0"/>
                </a:tc>
                <a:extLst>
                  <a:ext uri="{0D108BD9-81ED-4DB2-BD59-A6C34878D82A}">
                    <a16:rowId xmlns:a16="http://schemas.microsoft.com/office/drawing/2014/main" xmlns="" val="10001"/>
                  </a:ext>
                </a:extLst>
              </a:tr>
              <a:tr h="483982">
                <a:tc>
                  <a:txBody>
                    <a:bodyPr/>
                    <a:lstStyle/>
                    <a:p>
                      <a:pPr marL="0" marR="0" algn="ctr">
                        <a:lnSpc>
                          <a:spcPts val="815"/>
                        </a:lnSpc>
                        <a:spcBef>
                          <a:spcPts val="0"/>
                        </a:spcBef>
                        <a:spcAft>
                          <a:spcPts val="0"/>
                        </a:spcAft>
                      </a:pPr>
                      <a:r>
                        <a:rPr lang="en-US" sz="1200" dirty="0">
                          <a:effectLst/>
                        </a:rPr>
                        <a:t> </a:t>
                      </a:r>
                    </a:p>
                    <a:p>
                      <a:pPr marL="0" marR="0" algn="ctr">
                        <a:spcBef>
                          <a:spcPts val="0"/>
                        </a:spcBef>
                        <a:spcAft>
                          <a:spcPts val="0"/>
                        </a:spcAft>
                        <a:tabLst>
                          <a:tab pos="653415" algn="ctr"/>
                        </a:tabLst>
                      </a:pPr>
                      <a:r>
                        <a:rPr lang="en-US" sz="1200" dirty="0">
                          <a:effectLst/>
                        </a:rPr>
                        <a:t>7th Grade</a:t>
                      </a:r>
                    </a:p>
                    <a:p>
                      <a:pPr marL="0" marR="0" algn="ctr">
                        <a:spcBef>
                          <a:spcPts val="0"/>
                        </a:spcBef>
                        <a:spcAft>
                          <a:spcPts val="0"/>
                        </a:spcAft>
                        <a:tabLst>
                          <a:tab pos="653415" algn="ctr"/>
                        </a:tabLst>
                      </a:pPr>
                      <a:r>
                        <a:rPr lang="en-US" sz="1200" dirty="0">
                          <a:effectLst/>
                        </a:rPr>
                        <a:t> </a:t>
                      </a:r>
                      <a:endParaRPr lang="en-US" sz="1200" dirty="0">
                        <a:effectLst/>
                        <a:latin typeface="Times New Roman"/>
                        <a:ea typeface="Times New Roman"/>
                      </a:endParaRPr>
                    </a:p>
                  </a:txBody>
                  <a:tcPr marL="58542" marR="58542" marT="0" marB="0"/>
                </a:tc>
                <a:tc>
                  <a:txBody>
                    <a:bodyPr/>
                    <a:lstStyle/>
                    <a:p>
                      <a:pPr marL="0" marR="0" algn="ctr">
                        <a:spcBef>
                          <a:spcPts val="0"/>
                        </a:spcBef>
                        <a:spcAft>
                          <a:spcPts val="0"/>
                        </a:spcAft>
                        <a:tabLst>
                          <a:tab pos="653415" algn="ctr"/>
                        </a:tabLst>
                      </a:pPr>
                      <a:r>
                        <a:rPr lang="en-US" sz="1200" dirty="0">
                          <a:effectLst/>
                        </a:rPr>
                        <a:t> </a:t>
                      </a:r>
                    </a:p>
                    <a:p>
                      <a:pPr marL="0" marR="0" algn="ctr">
                        <a:spcBef>
                          <a:spcPts val="0"/>
                        </a:spcBef>
                        <a:spcAft>
                          <a:spcPts val="0"/>
                        </a:spcAft>
                        <a:tabLst>
                          <a:tab pos="653415" algn="ctr"/>
                        </a:tabLst>
                      </a:pPr>
                      <a:r>
                        <a:rPr lang="en-US" sz="1200" dirty="0">
                          <a:effectLst/>
                        </a:rPr>
                        <a:t>7</a:t>
                      </a:r>
                      <a:endParaRPr lang="en-US" sz="1200" dirty="0">
                        <a:effectLst/>
                        <a:latin typeface="Times New Roman"/>
                        <a:ea typeface="Times New Roman"/>
                      </a:endParaRPr>
                    </a:p>
                  </a:txBody>
                  <a:tcPr marL="58542" marR="58542" marT="0" marB="0"/>
                </a:tc>
                <a:tc>
                  <a:txBody>
                    <a:bodyPr/>
                    <a:lstStyle/>
                    <a:p>
                      <a:pPr marL="0" marR="0" algn="ctr">
                        <a:spcBef>
                          <a:spcPts val="0"/>
                        </a:spcBef>
                        <a:spcAft>
                          <a:spcPts val="0"/>
                        </a:spcAft>
                        <a:tabLst>
                          <a:tab pos="653415" algn="ctr"/>
                        </a:tabLst>
                      </a:pPr>
                      <a:r>
                        <a:rPr lang="en-US" sz="1200">
                          <a:effectLst/>
                        </a:rPr>
                        <a:t> </a:t>
                      </a:r>
                    </a:p>
                    <a:p>
                      <a:pPr marL="0" marR="0" algn="ctr">
                        <a:spcBef>
                          <a:spcPts val="0"/>
                        </a:spcBef>
                        <a:spcAft>
                          <a:spcPts val="0"/>
                        </a:spcAft>
                        <a:tabLst>
                          <a:tab pos="653415" algn="ctr"/>
                        </a:tabLst>
                      </a:pPr>
                      <a:r>
                        <a:rPr lang="en-US" sz="1200">
                          <a:effectLst/>
                        </a:rPr>
                        <a:t>5</a:t>
                      </a:r>
                      <a:endParaRPr lang="en-US" sz="1200">
                        <a:effectLst/>
                        <a:latin typeface="Times New Roman"/>
                        <a:ea typeface="Times New Roman"/>
                      </a:endParaRPr>
                    </a:p>
                  </a:txBody>
                  <a:tcPr marL="58542" marR="58542" marT="0" marB="0"/>
                </a:tc>
                <a:tc>
                  <a:txBody>
                    <a:bodyPr/>
                    <a:lstStyle/>
                    <a:p>
                      <a:pPr marL="0" marR="0" algn="ctr">
                        <a:spcBef>
                          <a:spcPts val="0"/>
                        </a:spcBef>
                        <a:spcAft>
                          <a:spcPts val="0"/>
                        </a:spcAft>
                        <a:tabLst>
                          <a:tab pos="653415" algn="ctr"/>
                        </a:tabLst>
                      </a:pPr>
                      <a:r>
                        <a:rPr lang="en-US" sz="1200">
                          <a:effectLst/>
                        </a:rPr>
                        <a:t> </a:t>
                      </a:r>
                    </a:p>
                    <a:p>
                      <a:pPr marL="0" marR="0" algn="ctr">
                        <a:spcBef>
                          <a:spcPts val="0"/>
                        </a:spcBef>
                        <a:spcAft>
                          <a:spcPts val="0"/>
                        </a:spcAft>
                        <a:tabLst>
                          <a:tab pos="653415" algn="ctr"/>
                        </a:tabLst>
                      </a:pPr>
                      <a:r>
                        <a:rPr lang="en-US" sz="1200">
                          <a:effectLst/>
                        </a:rPr>
                        <a:t>12</a:t>
                      </a:r>
                      <a:endParaRPr lang="en-US" sz="1200">
                        <a:effectLst/>
                        <a:latin typeface="Times New Roman"/>
                        <a:ea typeface="Times New Roman"/>
                      </a:endParaRPr>
                    </a:p>
                  </a:txBody>
                  <a:tcPr marL="58542" marR="58542" marT="0" marB="0"/>
                </a:tc>
                <a:extLst>
                  <a:ext uri="{0D108BD9-81ED-4DB2-BD59-A6C34878D82A}">
                    <a16:rowId xmlns:a16="http://schemas.microsoft.com/office/drawing/2014/main" xmlns="" val="10002"/>
                  </a:ext>
                </a:extLst>
              </a:tr>
              <a:tr h="568153">
                <a:tc>
                  <a:txBody>
                    <a:bodyPr/>
                    <a:lstStyle/>
                    <a:p>
                      <a:pPr marL="0" marR="0" algn="ctr">
                        <a:lnSpc>
                          <a:spcPts val="815"/>
                        </a:lnSpc>
                        <a:spcBef>
                          <a:spcPts val="0"/>
                        </a:spcBef>
                        <a:spcAft>
                          <a:spcPts val="0"/>
                        </a:spcAft>
                      </a:pPr>
                      <a:r>
                        <a:rPr lang="en-US" sz="1200" dirty="0">
                          <a:effectLst/>
                        </a:rPr>
                        <a:t> </a:t>
                      </a:r>
                    </a:p>
                    <a:p>
                      <a:pPr marL="0" marR="0" algn="ctr">
                        <a:spcBef>
                          <a:spcPts val="0"/>
                        </a:spcBef>
                        <a:spcAft>
                          <a:spcPts val="0"/>
                        </a:spcAft>
                        <a:tabLst>
                          <a:tab pos="653415" algn="ctr"/>
                        </a:tabLst>
                      </a:pPr>
                      <a:r>
                        <a:rPr lang="en-US" sz="1200" dirty="0">
                          <a:effectLst/>
                        </a:rPr>
                        <a:t>8th Grade  </a:t>
                      </a:r>
                      <a:endParaRPr lang="en-US" sz="1200" dirty="0">
                        <a:effectLst/>
                        <a:latin typeface="Times New Roman"/>
                        <a:ea typeface="Times New Roman"/>
                      </a:endParaRPr>
                    </a:p>
                  </a:txBody>
                  <a:tcPr marL="58542" marR="58542" marT="0" marB="0"/>
                </a:tc>
                <a:tc>
                  <a:txBody>
                    <a:bodyPr/>
                    <a:lstStyle/>
                    <a:p>
                      <a:pPr marL="0" marR="0" algn="ctr">
                        <a:spcBef>
                          <a:spcPts val="0"/>
                        </a:spcBef>
                        <a:spcAft>
                          <a:spcPts val="0"/>
                        </a:spcAft>
                        <a:tabLst>
                          <a:tab pos="653415" algn="ctr"/>
                        </a:tabLst>
                      </a:pPr>
                      <a:r>
                        <a:rPr lang="en-US" sz="1200" dirty="0">
                          <a:effectLst/>
                        </a:rPr>
                        <a:t> </a:t>
                      </a:r>
                    </a:p>
                    <a:p>
                      <a:pPr marL="0" marR="0" algn="ctr">
                        <a:spcBef>
                          <a:spcPts val="0"/>
                        </a:spcBef>
                        <a:spcAft>
                          <a:spcPts val="0"/>
                        </a:spcAft>
                        <a:tabLst>
                          <a:tab pos="653415" algn="ctr"/>
                        </a:tabLst>
                      </a:pPr>
                      <a:r>
                        <a:rPr lang="en-US" sz="1200" dirty="0">
                          <a:effectLst/>
                        </a:rPr>
                        <a:t>0</a:t>
                      </a:r>
                      <a:endParaRPr lang="en-US" sz="1200" dirty="0">
                        <a:effectLst/>
                        <a:latin typeface="Times New Roman"/>
                        <a:ea typeface="Times New Roman"/>
                      </a:endParaRPr>
                    </a:p>
                  </a:txBody>
                  <a:tcPr marL="58542" marR="58542" marT="0" marB="0"/>
                </a:tc>
                <a:tc>
                  <a:txBody>
                    <a:bodyPr/>
                    <a:lstStyle/>
                    <a:p>
                      <a:pPr marL="0" marR="0" algn="ctr">
                        <a:spcBef>
                          <a:spcPts val="0"/>
                        </a:spcBef>
                        <a:spcAft>
                          <a:spcPts val="0"/>
                        </a:spcAft>
                        <a:tabLst>
                          <a:tab pos="653415" algn="ctr"/>
                        </a:tabLst>
                      </a:pPr>
                      <a:r>
                        <a:rPr lang="en-US" sz="1200" dirty="0">
                          <a:effectLst/>
                        </a:rPr>
                        <a:t> </a:t>
                      </a:r>
                    </a:p>
                    <a:p>
                      <a:pPr marL="0" marR="0" algn="ctr">
                        <a:spcBef>
                          <a:spcPts val="0"/>
                        </a:spcBef>
                        <a:spcAft>
                          <a:spcPts val="0"/>
                        </a:spcAft>
                        <a:tabLst>
                          <a:tab pos="653415" algn="ctr"/>
                        </a:tabLst>
                      </a:pPr>
                      <a:r>
                        <a:rPr lang="en-US" sz="1200" dirty="0">
                          <a:effectLst/>
                        </a:rPr>
                        <a:t>7</a:t>
                      </a:r>
                    </a:p>
                    <a:p>
                      <a:pPr marL="0" marR="0" algn="ctr">
                        <a:spcBef>
                          <a:spcPts val="0"/>
                        </a:spcBef>
                        <a:spcAft>
                          <a:spcPts val="0"/>
                        </a:spcAft>
                        <a:tabLst>
                          <a:tab pos="653415" algn="ctr"/>
                        </a:tabLst>
                      </a:pPr>
                      <a:r>
                        <a:rPr lang="en-US" sz="1200" dirty="0">
                          <a:effectLst/>
                        </a:rPr>
                        <a:t> </a:t>
                      </a:r>
                      <a:endParaRPr lang="en-US" sz="1200" dirty="0">
                        <a:effectLst/>
                        <a:latin typeface="Times New Roman"/>
                        <a:ea typeface="Times New Roman"/>
                      </a:endParaRPr>
                    </a:p>
                  </a:txBody>
                  <a:tcPr marL="58542" marR="58542" marT="0" marB="0"/>
                </a:tc>
                <a:tc>
                  <a:txBody>
                    <a:bodyPr/>
                    <a:lstStyle/>
                    <a:p>
                      <a:pPr marL="457200" marR="0" algn="l">
                        <a:lnSpc>
                          <a:spcPct val="115000"/>
                        </a:lnSpc>
                        <a:spcBef>
                          <a:spcPts val="0"/>
                        </a:spcBef>
                        <a:spcAft>
                          <a:spcPts val="0"/>
                        </a:spcAft>
                        <a:tabLst>
                          <a:tab pos="653415" algn="ctr"/>
                        </a:tabLst>
                      </a:pPr>
                      <a:r>
                        <a:rPr lang="en-US" sz="1200">
                          <a:effectLst/>
                        </a:rPr>
                        <a:t> </a:t>
                      </a:r>
                    </a:p>
                    <a:p>
                      <a:pPr marL="457200" marR="0" algn="l">
                        <a:lnSpc>
                          <a:spcPct val="115000"/>
                        </a:lnSpc>
                        <a:spcBef>
                          <a:spcPts val="0"/>
                        </a:spcBef>
                        <a:spcAft>
                          <a:spcPts val="1000"/>
                        </a:spcAft>
                        <a:tabLst>
                          <a:tab pos="653415" algn="ctr"/>
                        </a:tabLst>
                      </a:pPr>
                      <a:r>
                        <a:rPr lang="en-US" sz="1200">
                          <a:effectLst/>
                        </a:rPr>
                        <a:t>7</a:t>
                      </a:r>
                      <a:endParaRPr lang="en-US" sz="1200">
                        <a:effectLst/>
                        <a:latin typeface="Calibri"/>
                        <a:ea typeface="Calibri"/>
                        <a:cs typeface="Times New Roman"/>
                      </a:endParaRPr>
                    </a:p>
                  </a:txBody>
                  <a:tcPr marL="58542" marR="58542" marT="0" marB="0"/>
                </a:tc>
                <a:extLst>
                  <a:ext uri="{0D108BD9-81ED-4DB2-BD59-A6C34878D82A}">
                    <a16:rowId xmlns:a16="http://schemas.microsoft.com/office/drawing/2014/main" xmlns="" val="10003"/>
                  </a:ext>
                </a:extLst>
              </a:tr>
              <a:tr h="631281">
                <a:tc>
                  <a:txBody>
                    <a:bodyPr/>
                    <a:lstStyle/>
                    <a:p>
                      <a:pPr marL="0" marR="0" algn="ctr">
                        <a:lnSpc>
                          <a:spcPts val="1200"/>
                        </a:lnSpc>
                        <a:spcBef>
                          <a:spcPts val="0"/>
                        </a:spcBef>
                        <a:spcAft>
                          <a:spcPts val="0"/>
                        </a:spcAft>
                      </a:pPr>
                      <a:r>
                        <a:rPr lang="en-US" sz="1200" dirty="0">
                          <a:effectLst/>
                        </a:rPr>
                        <a:t> </a:t>
                      </a:r>
                    </a:p>
                    <a:p>
                      <a:pPr marL="0" marR="0" algn="ctr">
                        <a:lnSpc>
                          <a:spcPts val="1200"/>
                        </a:lnSpc>
                        <a:spcBef>
                          <a:spcPts val="0"/>
                        </a:spcBef>
                        <a:spcAft>
                          <a:spcPts val="0"/>
                        </a:spcAft>
                        <a:tabLst>
                          <a:tab pos="653415" algn="ctr"/>
                        </a:tabLst>
                      </a:pPr>
                      <a:r>
                        <a:rPr lang="en-US" sz="1200" dirty="0">
                          <a:effectLst/>
                        </a:rPr>
                        <a:t>Out of District</a:t>
                      </a:r>
                    </a:p>
                    <a:p>
                      <a:pPr marL="0" marR="0" algn="ctr">
                        <a:lnSpc>
                          <a:spcPts val="1200"/>
                        </a:lnSpc>
                        <a:spcBef>
                          <a:spcPts val="0"/>
                        </a:spcBef>
                        <a:spcAft>
                          <a:spcPts val="0"/>
                        </a:spcAft>
                        <a:tabLst>
                          <a:tab pos="653415" algn="ctr"/>
                        </a:tabLst>
                      </a:pPr>
                      <a:r>
                        <a:rPr lang="en-US" sz="1200" dirty="0">
                          <a:effectLst/>
                        </a:rPr>
                        <a:t> </a:t>
                      </a:r>
                      <a:endParaRPr lang="en-US" sz="1200" dirty="0">
                        <a:effectLst/>
                        <a:latin typeface="Times New Roman"/>
                        <a:ea typeface="Times New Roman"/>
                      </a:endParaRPr>
                    </a:p>
                  </a:txBody>
                  <a:tcPr marL="58542" marR="58542" marT="0" marB="0"/>
                </a:tc>
                <a:tc>
                  <a:txBody>
                    <a:bodyPr/>
                    <a:lstStyle/>
                    <a:p>
                      <a:pPr marL="0" marR="0" algn="ctr">
                        <a:lnSpc>
                          <a:spcPts val="1200"/>
                        </a:lnSpc>
                        <a:spcBef>
                          <a:spcPts val="0"/>
                        </a:spcBef>
                        <a:spcAft>
                          <a:spcPts val="0"/>
                        </a:spcAft>
                        <a:tabLst>
                          <a:tab pos="653415" algn="ctr"/>
                        </a:tabLst>
                      </a:pPr>
                      <a:r>
                        <a:rPr lang="en-US" sz="1200" dirty="0">
                          <a:effectLst/>
                        </a:rPr>
                        <a:t> </a:t>
                      </a:r>
                      <a:endParaRPr lang="en-US" sz="1200" dirty="0">
                        <a:effectLst/>
                        <a:latin typeface="Times New Roman"/>
                        <a:ea typeface="Times New Roman"/>
                      </a:endParaRPr>
                    </a:p>
                  </a:txBody>
                  <a:tcPr marL="58542" marR="58542" marT="0" marB="0"/>
                </a:tc>
                <a:tc>
                  <a:txBody>
                    <a:bodyPr/>
                    <a:lstStyle/>
                    <a:p>
                      <a:pPr marL="0" marR="0" algn="ctr">
                        <a:lnSpc>
                          <a:spcPts val="1200"/>
                        </a:lnSpc>
                        <a:spcBef>
                          <a:spcPts val="0"/>
                        </a:spcBef>
                        <a:spcAft>
                          <a:spcPts val="0"/>
                        </a:spcAft>
                        <a:tabLst>
                          <a:tab pos="653415" algn="ctr"/>
                        </a:tabLst>
                      </a:pPr>
                      <a:r>
                        <a:rPr lang="en-US" sz="1200" dirty="0">
                          <a:effectLst/>
                        </a:rPr>
                        <a:t> </a:t>
                      </a:r>
                      <a:endParaRPr lang="en-US" sz="1200" dirty="0">
                        <a:effectLst/>
                        <a:latin typeface="Times New Roman"/>
                        <a:ea typeface="Times New Roman"/>
                      </a:endParaRPr>
                    </a:p>
                  </a:txBody>
                  <a:tcPr marL="58542" marR="58542" marT="0" marB="0"/>
                </a:tc>
                <a:tc>
                  <a:txBody>
                    <a:bodyPr/>
                    <a:lstStyle/>
                    <a:p>
                      <a:pPr marL="0" marR="0" algn="ctr">
                        <a:lnSpc>
                          <a:spcPts val="1200"/>
                        </a:lnSpc>
                        <a:spcBef>
                          <a:spcPts val="0"/>
                        </a:spcBef>
                        <a:spcAft>
                          <a:spcPts val="0"/>
                        </a:spcAft>
                        <a:tabLst>
                          <a:tab pos="653415" algn="ctr"/>
                        </a:tabLst>
                      </a:pPr>
                      <a:r>
                        <a:rPr lang="en-US" sz="1200" dirty="0">
                          <a:effectLst/>
                        </a:rPr>
                        <a:t>3 Sp. Ed</a:t>
                      </a:r>
                    </a:p>
                    <a:p>
                      <a:pPr marL="0" marR="0" algn="ctr">
                        <a:lnSpc>
                          <a:spcPts val="1200"/>
                        </a:lnSpc>
                        <a:spcBef>
                          <a:spcPts val="0"/>
                        </a:spcBef>
                        <a:spcAft>
                          <a:spcPts val="0"/>
                        </a:spcAft>
                        <a:tabLst>
                          <a:tab pos="653415" algn="ctr"/>
                        </a:tabLst>
                      </a:pPr>
                      <a:r>
                        <a:rPr lang="en-US" sz="1200" dirty="0">
                          <a:effectLst/>
                        </a:rPr>
                        <a:t>3 Grade 2</a:t>
                      </a:r>
                    </a:p>
                    <a:p>
                      <a:pPr marL="0" marR="0" algn="ctr">
                        <a:lnSpc>
                          <a:spcPts val="1200"/>
                        </a:lnSpc>
                        <a:spcBef>
                          <a:spcPts val="0"/>
                        </a:spcBef>
                        <a:spcAft>
                          <a:spcPts val="0"/>
                        </a:spcAft>
                        <a:tabLst>
                          <a:tab pos="653415" algn="ctr"/>
                        </a:tabLst>
                      </a:pPr>
                      <a:r>
                        <a:rPr lang="en-US" sz="1200" dirty="0">
                          <a:effectLst/>
                        </a:rPr>
                        <a:t>23 CS</a:t>
                      </a:r>
                      <a:endParaRPr lang="en-US" sz="1200" dirty="0">
                        <a:effectLst/>
                        <a:latin typeface="Times New Roman"/>
                        <a:ea typeface="Times New Roman"/>
                      </a:endParaRPr>
                    </a:p>
                  </a:txBody>
                  <a:tcPr marL="58542" marR="58542" marT="0" marB="0"/>
                </a:tc>
                <a:extLst>
                  <a:ext uri="{0D108BD9-81ED-4DB2-BD59-A6C34878D82A}">
                    <a16:rowId xmlns:a16="http://schemas.microsoft.com/office/drawing/2014/main" xmlns="" val="10004"/>
                  </a:ext>
                </a:extLst>
              </a:tr>
              <a:tr h="473461">
                <a:tc>
                  <a:txBody>
                    <a:bodyPr/>
                    <a:lstStyle/>
                    <a:p>
                      <a:pPr marL="0" marR="0" algn="ctr">
                        <a:lnSpc>
                          <a:spcPts val="1200"/>
                        </a:lnSpc>
                        <a:spcBef>
                          <a:spcPts val="0"/>
                        </a:spcBef>
                        <a:spcAft>
                          <a:spcPts val="0"/>
                        </a:spcAft>
                      </a:pPr>
                      <a:r>
                        <a:rPr lang="en-US" sz="1200" b="1" dirty="0">
                          <a:effectLst/>
                        </a:rPr>
                        <a:t> </a:t>
                      </a:r>
                    </a:p>
                    <a:p>
                      <a:pPr marL="0" marR="0" algn="ctr">
                        <a:lnSpc>
                          <a:spcPts val="1200"/>
                        </a:lnSpc>
                        <a:spcBef>
                          <a:spcPts val="0"/>
                        </a:spcBef>
                        <a:spcAft>
                          <a:spcPts val="0"/>
                        </a:spcAft>
                        <a:tabLst>
                          <a:tab pos="653415" algn="ctr"/>
                        </a:tabLst>
                      </a:pPr>
                      <a:r>
                        <a:rPr lang="en-US" sz="1200" b="1" dirty="0">
                          <a:effectLst/>
                        </a:rPr>
                        <a:t>TOTAL</a:t>
                      </a:r>
                    </a:p>
                    <a:p>
                      <a:pPr marL="0" marR="0" algn="ctr">
                        <a:lnSpc>
                          <a:spcPts val="1200"/>
                        </a:lnSpc>
                        <a:spcBef>
                          <a:spcPts val="0"/>
                        </a:spcBef>
                        <a:spcAft>
                          <a:spcPts val="0"/>
                        </a:spcAft>
                        <a:tabLst>
                          <a:tab pos="653415" algn="ctr"/>
                        </a:tabLst>
                      </a:pPr>
                      <a:r>
                        <a:rPr lang="en-US" sz="1200" b="1" dirty="0">
                          <a:effectLst/>
                        </a:rPr>
                        <a:t> </a:t>
                      </a:r>
                      <a:endParaRPr lang="en-US" sz="1200" b="1" dirty="0">
                        <a:effectLst/>
                        <a:latin typeface="Times New Roman"/>
                        <a:ea typeface="Times New Roman"/>
                      </a:endParaRPr>
                    </a:p>
                  </a:txBody>
                  <a:tcPr marL="58542" marR="58542" marT="0" marB="0"/>
                </a:tc>
                <a:tc>
                  <a:txBody>
                    <a:bodyPr/>
                    <a:lstStyle/>
                    <a:p>
                      <a:pPr marL="0" marR="0" algn="ctr">
                        <a:lnSpc>
                          <a:spcPts val="1200"/>
                        </a:lnSpc>
                        <a:spcBef>
                          <a:spcPts val="0"/>
                        </a:spcBef>
                        <a:spcAft>
                          <a:spcPts val="0"/>
                        </a:spcAft>
                        <a:tabLst>
                          <a:tab pos="653415" algn="ctr"/>
                        </a:tabLst>
                      </a:pPr>
                      <a:r>
                        <a:rPr lang="en-US" sz="1200" b="1" dirty="0">
                          <a:effectLst/>
                        </a:rPr>
                        <a:t> </a:t>
                      </a:r>
                      <a:endParaRPr lang="en-US" sz="1200" b="1" dirty="0">
                        <a:effectLst/>
                        <a:latin typeface="Times New Roman"/>
                        <a:ea typeface="Times New Roman"/>
                      </a:endParaRPr>
                    </a:p>
                  </a:txBody>
                  <a:tcPr marL="58542" marR="58542" marT="0" marB="0"/>
                </a:tc>
                <a:tc>
                  <a:txBody>
                    <a:bodyPr/>
                    <a:lstStyle/>
                    <a:p>
                      <a:pPr marL="0" marR="0" algn="ctr">
                        <a:lnSpc>
                          <a:spcPts val="1200"/>
                        </a:lnSpc>
                        <a:spcBef>
                          <a:spcPts val="0"/>
                        </a:spcBef>
                        <a:spcAft>
                          <a:spcPts val="0"/>
                        </a:spcAft>
                        <a:tabLst>
                          <a:tab pos="653415" algn="ctr"/>
                        </a:tabLst>
                      </a:pPr>
                      <a:r>
                        <a:rPr lang="en-US" sz="1200" b="1" dirty="0">
                          <a:effectLst/>
                        </a:rPr>
                        <a:t> </a:t>
                      </a:r>
                    </a:p>
                    <a:p>
                      <a:pPr marL="0" marR="0" algn="ctr">
                        <a:lnSpc>
                          <a:spcPts val="1200"/>
                        </a:lnSpc>
                        <a:spcBef>
                          <a:spcPts val="0"/>
                        </a:spcBef>
                        <a:spcAft>
                          <a:spcPts val="0"/>
                        </a:spcAft>
                        <a:tabLst>
                          <a:tab pos="653415" algn="ctr"/>
                        </a:tabLst>
                      </a:pPr>
                      <a:r>
                        <a:rPr lang="en-US" sz="1200" b="1" dirty="0">
                          <a:effectLst/>
                        </a:rPr>
                        <a:t> </a:t>
                      </a:r>
                      <a:endParaRPr lang="en-US" sz="1200" b="1" dirty="0">
                        <a:effectLst/>
                        <a:latin typeface="Times New Roman"/>
                        <a:ea typeface="Times New Roman"/>
                      </a:endParaRPr>
                    </a:p>
                  </a:txBody>
                  <a:tcPr marL="58542" marR="58542" marT="0" marB="0"/>
                </a:tc>
                <a:tc>
                  <a:txBody>
                    <a:bodyPr/>
                    <a:lstStyle/>
                    <a:p>
                      <a:pPr marL="0" marR="0" algn="ctr">
                        <a:lnSpc>
                          <a:spcPts val="1200"/>
                        </a:lnSpc>
                        <a:spcBef>
                          <a:spcPts val="0"/>
                        </a:spcBef>
                        <a:spcAft>
                          <a:spcPts val="0"/>
                        </a:spcAft>
                        <a:tabLst>
                          <a:tab pos="653415" algn="ctr"/>
                        </a:tabLst>
                      </a:pPr>
                      <a:r>
                        <a:rPr lang="en-US" sz="1200" b="1" dirty="0">
                          <a:effectLst/>
                        </a:rPr>
                        <a:t> </a:t>
                      </a:r>
                    </a:p>
                    <a:p>
                      <a:pPr marL="0" marR="0" algn="ctr">
                        <a:lnSpc>
                          <a:spcPts val="1200"/>
                        </a:lnSpc>
                        <a:spcBef>
                          <a:spcPts val="0"/>
                        </a:spcBef>
                        <a:spcAft>
                          <a:spcPts val="0"/>
                        </a:spcAft>
                        <a:tabLst>
                          <a:tab pos="653415" algn="ctr"/>
                        </a:tabLst>
                      </a:pPr>
                      <a:r>
                        <a:rPr lang="en-US" sz="1200" b="1" dirty="0">
                          <a:effectLst/>
                        </a:rPr>
                        <a:t>72</a:t>
                      </a:r>
                      <a:endParaRPr lang="en-US" sz="1200" b="1" dirty="0">
                        <a:effectLst/>
                        <a:latin typeface="Times New Roman"/>
                        <a:ea typeface="Times New Roman"/>
                      </a:endParaRPr>
                    </a:p>
                  </a:txBody>
                  <a:tcPr marL="58542" marR="58542" marT="0" marB="0"/>
                </a:tc>
                <a:extLst>
                  <a:ext uri="{0D108BD9-81ED-4DB2-BD59-A6C34878D82A}">
                    <a16:rowId xmlns:a16="http://schemas.microsoft.com/office/drawing/2014/main" xmlns="" val="10005"/>
                  </a:ext>
                </a:extLst>
              </a:tr>
            </a:tbl>
          </a:graphicData>
        </a:graphic>
      </p:graphicFrame>
      <p:sp>
        <p:nvSpPr>
          <p:cNvPr id="5" name="Rectangle 1"/>
          <p:cNvSpPr>
            <a:spLocks noChangeArrowheads="1"/>
          </p:cNvSpPr>
          <p:nvPr/>
        </p:nvSpPr>
        <p:spPr bwMode="auto">
          <a:xfrm>
            <a:off x="2733675" y="244574"/>
            <a:ext cx="6319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654050" algn="ctr"/>
              </a:tabLst>
              <a:defRPr>
                <a:solidFill>
                  <a:schemeClr val="tx1"/>
                </a:solidFill>
                <a:latin typeface="Arial" pitchFamily="34" charset="0"/>
                <a:cs typeface="Arial" pitchFamily="34" charset="0"/>
              </a:defRPr>
            </a:lvl1pPr>
            <a:lvl2pPr marL="457200" fontAlgn="base">
              <a:spcBef>
                <a:spcPct val="0"/>
              </a:spcBef>
              <a:spcAft>
                <a:spcPct val="0"/>
              </a:spcAft>
              <a:tabLst>
                <a:tab pos="654050" algn="ctr"/>
              </a:tabLst>
              <a:defRPr>
                <a:solidFill>
                  <a:schemeClr val="tx1"/>
                </a:solidFill>
                <a:latin typeface="Arial" pitchFamily="34" charset="0"/>
                <a:cs typeface="Arial" pitchFamily="34" charset="0"/>
              </a:defRPr>
            </a:lvl2pPr>
            <a:lvl3pPr marL="914400" fontAlgn="base">
              <a:spcBef>
                <a:spcPct val="0"/>
              </a:spcBef>
              <a:spcAft>
                <a:spcPct val="0"/>
              </a:spcAft>
              <a:tabLst>
                <a:tab pos="654050" algn="ctr"/>
              </a:tabLst>
              <a:defRPr>
                <a:solidFill>
                  <a:schemeClr val="tx1"/>
                </a:solidFill>
                <a:latin typeface="Arial" pitchFamily="34" charset="0"/>
                <a:cs typeface="Arial" pitchFamily="34" charset="0"/>
              </a:defRPr>
            </a:lvl3pPr>
            <a:lvl4pPr marL="1371600" fontAlgn="base">
              <a:spcBef>
                <a:spcPct val="0"/>
              </a:spcBef>
              <a:spcAft>
                <a:spcPct val="0"/>
              </a:spcAft>
              <a:tabLst>
                <a:tab pos="654050" algn="ctr"/>
              </a:tabLst>
              <a:defRPr>
                <a:solidFill>
                  <a:schemeClr val="tx1"/>
                </a:solidFill>
                <a:latin typeface="Arial" pitchFamily="34" charset="0"/>
                <a:cs typeface="Arial" pitchFamily="34" charset="0"/>
              </a:defRPr>
            </a:lvl4pPr>
            <a:lvl5pPr marL="1828800" fontAlgn="base">
              <a:spcBef>
                <a:spcPct val="0"/>
              </a:spcBef>
              <a:spcAft>
                <a:spcPct val="0"/>
              </a:spcAft>
              <a:tabLst>
                <a:tab pos="654050" algn="ctr"/>
              </a:tabLst>
              <a:defRPr>
                <a:solidFill>
                  <a:schemeClr val="tx1"/>
                </a:solidFill>
                <a:latin typeface="Arial" pitchFamily="34" charset="0"/>
                <a:cs typeface="Arial" pitchFamily="34" charset="0"/>
              </a:defRPr>
            </a:lvl5pPr>
            <a:lvl6pPr marL="2286000" fontAlgn="base">
              <a:spcBef>
                <a:spcPct val="0"/>
              </a:spcBef>
              <a:spcAft>
                <a:spcPct val="0"/>
              </a:spcAft>
              <a:tabLst>
                <a:tab pos="654050" algn="ctr"/>
              </a:tabLst>
              <a:defRPr>
                <a:solidFill>
                  <a:schemeClr val="tx1"/>
                </a:solidFill>
                <a:latin typeface="Arial" pitchFamily="34" charset="0"/>
                <a:cs typeface="Arial" pitchFamily="34" charset="0"/>
              </a:defRPr>
            </a:lvl6pPr>
            <a:lvl7pPr marL="2743200" fontAlgn="base">
              <a:spcBef>
                <a:spcPct val="0"/>
              </a:spcBef>
              <a:spcAft>
                <a:spcPct val="0"/>
              </a:spcAft>
              <a:tabLst>
                <a:tab pos="654050" algn="ctr"/>
              </a:tabLst>
              <a:defRPr>
                <a:solidFill>
                  <a:schemeClr val="tx1"/>
                </a:solidFill>
                <a:latin typeface="Arial" pitchFamily="34" charset="0"/>
                <a:cs typeface="Arial" pitchFamily="34" charset="0"/>
              </a:defRPr>
            </a:lvl7pPr>
            <a:lvl8pPr marL="3200400" fontAlgn="base">
              <a:spcBef>
                <a:spcPct val="0"/>
              </a:spcBef>
              <a:spcAft>
                <a:spcPct val="0"/>
              </a:spcAft>
              <a:tabLst>
                <a:tab pos="654050" algn="ctr"/>
              </a:tabLst>
              <a:defRPr>
                <a:solidFill>
                  <a:schemeClr val="tx1"/>
                </a:solidFill>
                <a:latin typeface="Arial" pitchFamily="34" charset="0"/>
                <a:cs typeface="Arial" pitchFamily="34" charset="0"/>
              </a:defRPr>
            </a:lvl8pPr>
            <a:lvl9pPr marL="3657600" fontAlgn="base">
              <a:spcBef>
                <a:spcPct val="0"/>
              </a:spcBef>
              <a:spcAft>
                <a:spcPct val="0"/>
              </a:spcAft>
              <a:tabLst>
                <a:tab pos="654050" algn="ct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54050" algn="ctr"/>
              </a:tabLst>
            </a:pPr>
            <a:r>
              <a:rPr kumimoji="0" lang="en-US" alt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10" name="Shape 239">
            <a:extLst>
              <a:ext uri="{FF2B5EF4-FFF2-40B4-BE49-F238E27FC236}">
                <a16:creationId xmlns:a16="http://schemas.microsoft.com/office/drawing/2014/main" xmlns="" id="{1467B12A-FB00-49C9-8643-E9564B086BF9}"/>
              </a:ext>
            </a:extLst>
          </p:cNvPr>
          <p:cNvGrpSpPr/>
          <p:nvPr/>
        </p:nvGrpSpPr>
        <p:grpSpPr>
          <a:xfrm>
            <a:off x="5462470" y="171775"/>
            <a:ext cx="631905" cy="323466"/>
            <a:chOff x="2594050" y="1631825"/>
            <a:chExt cx="439625" cy="439625"/>
          </a:xfrm>
          <a:solidFill>
            <a:schemeClr val="tx2">
              <a:lumMod val="75000"/>
            </a:schemeClr>
          </a:solidFill>
        </p:grpSpPr>
        <p:sp>
          <p:nvSpPr>
            <p:cNvPr id="11" name="Shape 240">
              <a:extLst>
                <a:ext uri="{FF2B5EF4-FFF2-40B4-BE49-F238E27FC236}">
                  <a16:creationId xmlns:a16="http://schemas.microsoft.com/office/drawing/2014/main" xmlns="" id="{C7B4F190-0E70-46F4-A677-8D89490A7F77}"/>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grpFill/>
            <a:ln w="12175" cap="rnd" cmpd="sng">
              <a:solidFill>
                <a:schemeClr val="bg2">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b="1"/>
            </a:p>
          </p:txBody>
        </p:sp>
        <p:sp>
          <p:nvSpPr>
            <p:cNvPr id="14" name="Shape 241">
              <a:extLst>
                <a:ext uri="{FF2B5EF4-FFF2-40B4-BE49-F238E27FC236}">
                  <a16:creationId xmlns:a16="http://schemas.microsoft.com/office/drawing/2014/main" xmlns="" id="{8887793A-D81B-4FEC-9714-3CD908D54ED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12175" cap="rnd" cmpd="sng">
              <a:solidFill>
                <a:schemeClr val="bg2">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b="1"/>
            </a:p>
          </p:txBody>
        </p:sp>
        <p:sp>
          <p:nvSpPr>
            <p:cNvPr id="17" name="Shape 242">
              <a:extLst>
                <a:ext uri="{FF2B5EF4-FFF2-40B4-BE49-F238E27FC236}">
                  <a16:creationId xmlns:a16="http://schemas.microsoft.com/office/drawing/2014/main" xmlns="" id="{FA824034-5855-4AF6-95B1-C0E5437E5405}"/>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12175" cap="rnd" cmpd="sng">
              <a:solidFill>
                <a:schemeClr val="bg2">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b="1"/>
            </a:p>
          </p:txBody>
        </p:sp>
        <p:sp>
          <p:nvSpPr>
            <p:cNvPr id="18" name="Shape 243">
              <a:extLst>
                <a:ext uri="{FF2B5EF4-FFF2-40B4-BE49-F238E27FC236}">
                  <a16:creationId xmlns:a16="http://schemas.microsoft.com/office/drawing/2014/main" xmlns="" id="{3C0CF92A-AC4E-497E-87B9-C93E7052C0A1}"/>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grpFill/>
            <a:ln w="12175" cap="rnd" cmpd="sng">
              <a:solidFill>
                <a:schemeClr val="bg2">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b="1"/>
            </a:p>
          </p:txBody>
        </p:sp>
      </p:grpSp>
    </p:spTree>
    <p:extLst>
      <p:ext uri="{BB962C8B-B14F-4D97-AF65-F5344CB8AC3E}">
        <p14:creationId xmlns:p14="http://schemas.microsoft.com/office/powerpoint/2010/main" val="4161208320"/>
      </p:ext>
    </p:extLst>
  </p:cSld>
  <p:clrMapOvr>
    <a:masterClrMapping/>
  </p:clrMapOvr>
  <p:transition>
    <p:fade/>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Media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Media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3_Media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4_Media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4563</TotalTime>
  <Words>1259</Words>
  <Application>Microsoft Office PowerPoint</Application>
  <PresentationFormat>On-screen Show (16:9)</PresentationFormat>
  <Paragraphs>363</Paragraphs>
  <Slides>19</Slides>
  <Notes>12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19</vt:i4>
      </vt:variant>
    </vt:vector>
  </HeadingPairs>
  <TitlesOfParts>
    <vt:vector size="34" baseType="lpstr">
      <vt:lpstr>Arial</vt:lpstr>
      <vt:lpstr>Wingdings</vt:lpstr>
      <vt:lpstr>Wingdings 2</vt:lpstr>
      <vt:lpstr>Roboto Condensed Light</vt:lpstr>
      <vt:lpstr>Roboto Condensed</vt:lpstr>
      <vt:lpstr>Calibri</vt:lpstr>
      <vt:lpstr>Tw Cen MT</vt:lpstr>
      <vt:lpstr>Arvo</vt:lpstr>
      <vt:lpstr>Times New Roman</vt:lpstr>
      <vt:lpstr>Salerio template</vt:lpstr>
      <vt:lpstr>Median</vt:lpstr>
      <vt:lpstr>1_Median</vt:lpstr>
      <vt:lpstr>2_Median</vt:lpstr>
      <vt:lpstr>3_Median</vt:lpstr>
      <vt:lpstr>4_Median</vt:lpstr>
      <vt:lpstr>Califon Public School District    2019–2020 Budget </vt:lpstr>
      <vt:lpstr>Board of Education </vt:lpstr>
      <vt:lpstr>Our Values…</vt:lpstr>
      <vt:lpstr>What is a budget?</vt:lpstr>
      <vt:lpstr>Definition of Terms </vt:lpstr>
      <vt:lpstr>Baseline District Financial Information  </vt:lpstr>
      <vt:lpstr>Shared Services Agreements</vt:lpstr>
      <vt:lpstr> District Overview -Enrollment 2019 - 2020 </vt:lpstr>
      <vt:lpstr>  CALIFON SCHOOL        2019-2020 Projected ENROLLMENTS </vt:lpstr>
      <vt:lpstr>Budget Development Calendar</vt:lpstr>
      <vt:lpstr>Goals/Priorities for the 2019-2020  Budget </vt:lpstr>
      <vt:lpstr>2019 – 2020 Budget </vt:lpstr>
      <vt:lpstr>Budget </vt:lpstr>
      <vt:lpstr> 2019-2020 Budget Revenues &amp; Expenses</vt:lpstr>
      <vt:lpstr>Revenue Sources</vt:lpstr>
      <vt:lpstr>Expenditures: General Operating Budget</vt:lpstr>
      <vt:lpstr>2018-2019 Budget Totals</vt:lpstr>
      <vt:lpstr>Califon K-8 Taxes</vt:lpstr>
      <vt:lpstr>Comments/Questions?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Bruhn, Laura</dc:creator>
  <cp:lastModifiedBy>Rita Jones</cp:lastModifiedBy>
  <cp:revision>149</cp:revision>
  <cp:lastPrinted>2019-04-29T16:02:10Z</cp:lastPrinted>
  <dcterms:modified xsi:type="dcterms:W3CDTF">2019-05-01T19:32:14Z</dcterms:modified>
</cp:coreProperties>
</file>